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 id="262" r:id="rId7"/>
    <p:sldId id="263" r:id="rId8"/>
    <p:sldId id="264" r:id="rId9"/>
    <p:sldId id="265" r:id="rId10"/>
    <p:sldId id="268" r:id="rId11"/>
    <p:sldId id="266" r:id="rId12"/>
    <p:sldId id="267" r:id="rId13"/>
    <p:sldId id="269" r:id="rId14"/>
    <p:sldId id="270" r:id="rId15"/>
    <p:sldId id="271" r:id="rId16"/>
    <p:sldId id="275" r:id="rId17"/>
    <p:sldId id="272" r:id="rId18"/>
    <p:sldId id="273" r:id="rId19"/>
    <p:sldId id="274"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9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09"/>
  </p:normalViewPr>
  <p:slideViewPr>
    <p:cSldViewPr snapToGrid="0" snapToObjects="1">
      <p:cViewPr>
        <p:scale>
          <a:sx n="89" d="100"/>
          <a:sy n="89" d="100"/>
        </p:scale>
        <p:origin x="896"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it-IT" smtClean="0"/>
              <a:t>Fare clic per modificare lo stile del titolo dello schema</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7" name="Date Placeholder 6"/>
          <p:cNvSpPr>
            <a:spLocks noGrp="1"/>
          </p:cNvSpPr>
          <p:nvPr>
            <p:ph type="dt" sz="half" idx="10"/>
          </p:nvPr>
        </p:nvSpPr>
        <p:spPr/>
        <p:txBody>
          <a:bodyPr/>
          <a:lstStyle/>
          <a:p>
            <a:fld id="{CA3989EC-5139-6146-8D5A-6F2BEB13C567}" type="datetimeFigureOut">
              <a:rPr lang="it-IT" smtClean="0"/>
              <a:t>03/11/17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B6E7DDE-7E97-8B4E-BF1A-B1EDEBF8D0AD}"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A3989EC-5139-6146-8D5A-6F2BEB13C567}" type="datetimeFigureOut">
              <a:rPr lang="it-IT" smtClean="0"/>
              <a:t>03/11/17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it-IT" smtClean="0"/>
              <a:t>Fare clic per modificare lo stile del titolo dello schema</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CA3989EC-5139-6146-8D5A-6F2BEB13C567}" type="datetimeFigureOut">
              <a:rPr lang="it-IT" smtClean="0"/>
              <a:t>03/11/17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CA3989EC-5139-6146-8D5A-6F2BEB13C567}" type="datetimeFigureOut">
              <a:rPr lang="it-IT" smtClean="0"/>
              <a:t>03/11/17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it-IT" smtClean="0"/>
              <a:t>Fare clic per modificare lo stile del titolo dello schema</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CA3989EC-5139-6146-8D5A-6F2BEB13C567}" type="datetimeFigureOut">
              <a:rPr lang="it-IT" smtClean="0"/>
              <a:t>03/11/17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B6E7DDE-7E97-8B4E-BF1A-B1EDEBF8D0AD}"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8" name="Date Placeholder 7"/>
          <p:cNvSpPr>
            <a:spLocks noGrp="1"/>
          </p:cNvSpPr>
          <p:nvPr>
            <p:ph type="dt" sz="half" idx="10"/>
          </p:nvPr>
        </p:nvSpPr>
        <p:spPr/>
        <p:txBody>
          <a:bodyPr/>
          <a:lstStyle/>
          <a:p>
            <a:fld id="{CA3989EC-5139-6146-8D5A-6F2BEB13C567}" type="datetimeFigureOut">
              <a:rPr lang="it-IT" smtClean="0"/>
              <a:t>03/11/17</a:t>
            </a:fld>
            <a:endParaRPr lang="it-IT"/>
          </a:p>
        </p:txBody>
      </p:sp>
      <p:sp>
        <p:nvSpPr>
          <p:cNvPr id="9" name="Footer Placeholder 8"/>
          <p:cNvSpPr>
            <a:spLocks noGrp="1"/>
          </p:cNvSpPr>
          <p:nvPr>
            <p:ph type="ftr" sz="quarter" idx="11"/>
          </p:nvPr>
        </p:nvSpPr>
        <p:spPr/>
        <p:txBody>
          <a:bodyPr/>
          <a:lstStyle/>
          <a:p>
            <a:endParaRPr lang="it-IT"/>
          </a:p>
        </p:txBody>
      </p:sp>
      <p:sp>
        <p:nvSpPr>
          <p:cNvPr id="10" name="Slide Number Placeholder 9"/>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Content Placeholder 3"/>
          <p:cNvSpPr>
            <a:spLocks noGrp="1"/>
          </p:cNvSpPr>
          <p:nvPr>
            <p:ph sz="half" idx="2"/>
          </p:nvPr>
        </p:nvSpPr>
        <p:spPr>
          <a:xfrm>
            <a:off x="1583436" y="3143250"/>
            <a:ext cx="4270248" cy="2596776"/>
          </a:xfrm>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7" name="Date Placeholder 6"/>
          <p:cNvSpPr>
            <a:spLocks noGrp="1"/>
          </p:cNvSpPr>
          <p:nvPr>
            <p:ph type="dt" sz="half" idx="10"/>
          </p:nvPr>
        </p:nvSpPr>
        <p:spPr/>
        <p:txBody>
          <a:bodyPr/>
          <a:lstStyle/>
          <a:p>
            <a:fld id="{CA3989EC-5139-6146-8D5A-6F2BEB13C567}" type="datetimeFigureOut">
              <a:rPr lang="it-IT" smtClean="0"/>
              <a:t>03/11/17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B6E7DDE-7E97-8B4E-BF1A-B1EDEBF8D0AD}" type="slidenum">
              <a:rPr lang="it-IT" smtClean="0"/>
              <a:t>‹n.›</a:t>
            </a:fld>
            <a:endParaRPr lang="it-IT"/>
          </a:p>
        </p:txBody>
      </p:sp>
      <p:sp>
        <p:nvSpPr>
          <p:cNvPr id="10" name="Title 9"/>
          <p:cNvSpPr>
            <a:spLocks noGrp="1"/>
          </p:cNvSpPr>
          <p:nvPr>
            <p:ph type="title"/>
          </p:nvPr>
        </p:nvSpPr>
        <p:spPr/>
        <p:txBody>
          <a:bodyPr/>
          <a:lstStyle/>
          <a:p>
            <a:r>
              <a:rPr lang="it-IT" smtClean="0"/>
              <a:t>Fare clic per modificare lo stile del titolo dello schema</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 dello schema</a:t>
            </a:r>
            <a:endParaRPr lang="en-US" dirty="0"/>
          </a:p>
        </p:txBody>
      </p:sp>
      <p:sp>
        <p:nvSpPr>
          <p:cNvPr id="3" name="Date Placeholder 2"/>
          <p:cNvSpPr>
            <a:spLocks noGrp="1"/>
          </p:cNvSpPr>
          <p:nvPr>
            <p:ph type="dt" sz="half" idx="10"/>
          </p:nvPr>
        </p:nvSpPr>
        <p:spPr/>
        <p:txBody>
          <a:bodyPr/>
          <a:lstStyle/>
          <a:p>
            <a:fld id="{CA3989EC-5139-6146-8D5A-6F2BEB13C567}" type="datetimeFigureOut">
              <a:rPr lang="it-IT" smtClean="0"/>
              <a:t>03/11/17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989EC-5139-6146-8D5A-6F2BEB13C567}" type="datetimeFigureOut">
              <a:rPr lang="it-IT" smtClean="0"/>
              <a:t>03/11/17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it-IT" smtClean="0"/>
              <a:t>Fare clic per modificare lo stile del titolo dello schema</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p>
            <a:fld id="{CA3989EC-5139-6146-8D5A-6F2BEB13C567}" type="datetimeFigureOut">
              <a:rPr lang="it-IT" smtClean="0"/>
              <a:t>03/11/17</a:t>
            </a:fld>
            <a:endParaRPr lang="it-IT"/>
          </a:p>
        </p:txBody>
      </p:sp>
      <p:sp>
        <p:nvSpPr>
          <p:cNvPr id="6" name="Footer Placeholder 5"/>
          <p:cNvSpPr>
            <a:spLocks noGrp="1"/>
          </p:cNvSpPr>
          <p:nvPr>
            <p:ph type="ftr" sz="quarter" idx="11"/>
          </p:nvPr>
        </p:nvSpPr>
        <p:spPr>
          <a:xfrm>
            <a:off x="804672" y="6236208"/>
            <a:ext cx="5167503" cy="320040"/>
          </a:xfrm>
        </p:spPr>
        <p:txBody>
          <a:bodyPr/>
          <a:lstStyle>
            <a:lvl1pPr>
              <a:defRPr>
                <a:solidFill>
                  <a:srgbClr val="FFFFFF">
                    <a:alpha val="69804"/>
                  </a:srgbClr>
                </a:solidFill>
              </a:defRPr>
            </a:lvl1pPr>
          </a:lstStyle>
          <a:p>
            <a:endParaRPr lang="it-IT"/>
          </a:p>
        </p:txBody>
      </p:sp>
      <p:sp>
        <p:nvSpPr>
          <p:cNvPr id="7" name="Slide Number Placeholder 6"/>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it-IT" smtClean="0"/>
              <a:t>Fare clic per modificare lo stile del titolo dello schema</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Trascinare l'immagine su un segnaposto o fare clic sull'icona per aggiungerla</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gli stili del testo dello schema</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CA3989EC-5139-6146-8D5A-6F2BEB13C567}" type="datetimeFigureOut">
              <a:rPr lang="it-IT" smtClean="0"/>
              <a:t>03/11/17</a:t>
            </a:fld>
            <a:endParaRPr lang="it-IT"/>
          </a:p>
        </p:txBody>
      </p:sp>
      <p:sp>
        <p:nvSpPr>
          <p:cNvPr id="6" name="Footer Placeholder 5"/>
          <p:cNvSpPr>
            <a:spLocks noGrp="1"/>
          </p:cNvSpPr>
          <p:nvPr>
            <p:ph type="ftr" sz="quarter" idx="11"/>
          </p:nvPr>
        </p:nvSpPr>
        <p:spPr>
          <a:xfrm>
            <a:off x="808523" y="6236208"/>
            <a:ext cx="5103729" cy="320040"/>
          </a:xfrm>
        </p:spPr>
        <p:txBody>
          <a:bodyPr/>
          <a:lstStyle>
            <a:lvl1pPr>
              <a:defRPr>
                <a:solidFill>
                  <a:srgbClr val="FFFFFF">
                    <a:alpha val="70000"/>
                  </a:srgbClr>
                </a:solidFill>
              </a:defRPr>
            </a:lvl1pPr>
          </a:lstStyle>
          <a:p>
            <a:endParaRPr lang="it-IT"/>
          </a:p>
        </p:txBody>
      </p:sp>
      <p:sp>
        <p:nvSpPr>
          <p:cNvPr id="7" name="Slide Number Placeholder 6"/>
          <p:cNvSpPr>
            <a:spLocks noGrp="1"/>
          </p:cNvSpPr>
          <p:nvPr>
            <p:ph type="sldNum" sz="quarter" idx="12"/>
          </p:nvPr>
        </p:nvSpPr>
        <p:spPr/>
        <p:txBody>
          <a:bodyPr/>
          <a:lstStyle/>
          <a:p>
            <a:fld id="{DB6E7DDE-7E97-8B4E-BF1A-B1EDEBF8D0AD}"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it-IT" smtClean="0"/>
              <a:t>Fare clic per modificare lo stile del titolo dello schema</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CA3989EC-5139-6146-8D5A-6F2BEB13C567}" type="datetimeFigureOut">
              <a:rPr lang="it-IT" smtClean="0"/>
              <a:t>03/11/17</a:t>
            </a:fld>
            <a:endParaRPr lang="it-IT"/>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it-IT"/>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B6E7DDE-7E97-8B4E-BF1A-B1EDEBF8D0AD}" type="slidenum">
              <a:rPr lang="it-IT" smtClean="0"/>
              <a:t>‹n.›</a:t>
            </a:fld>
            <a:endParaRPr lang="it-IT"/>
          </a:p>
        </p:txBody>
      </p:sp>
    </p:spTree>
    <p:extLst>
      <p:ext uri="{BB962C8B-B14F-4D97-AF65-F5344CB8AC3E}">
        <p14:creationId xmlns:p14="http://schemas.microsoft.com/office/powerpoint/2010/main" val="20091222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youtube.com/watch?v=Yo4WF3cSd9Q"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00200" y="114599"/>
            <a:ext cx="8991600" cy="596601"/>
          </a:xfrm>
        </p:spPr>
        <p:txBody>
          <a:bodyPr>
            <a:normAutofit fontScale="90000"/>
          </a:bodyPr>
          <a:lstStyle/>
          <a:p>
            <a:r>
              <a:rPr lang="it-IT" sz="3200" dirty="0" smtClean="0"/>
              <a:t>Freud </a:t>
            </a:r>
            <a:endParaRPr lang="it-IT" sz="3200" dirty="0"/>
          </a:p>
        </p:txBody>
      </p:sp>
      <p:sp>
        <p:nvSpPr>
          <p:cNvPr id="3" name="Sottotitolo 2"/>
          <p:cNvSpPr>
            <a:spLocks noGrp="1"/>
          </p:cNvSpPr>
          <p:nvPr>
            <p:ph type="subTitle" idx="1"/>
          </p:nvPr>
        </p:nvSpPr>
        <p:spPr>
          <a:xfrm>
            <a:off x="111463" y="863600"/>
            <a:ext cx="11969073" cy="5347855"/>
          </a:xfrm>
        </p:spPr>
        <p:txBody>
          <a:bodyPr>
            <a:noAutofit/>
          </a:bodyPr>
          <a:lstStyle/>
          <a:p>
            <a:pPr algn="l"/>
            <a:r>
              <a:rPr lang="it-IT" dirty="0" smtClean="0">
                <a:solidFill>
                  <a:schemeClr val="bg1"/>
                </a:solidFill>
              </a:rPr>
              <a:t>Nel 1886 Freud va Parigi da </a:t>
            </a:r>
            <a:r>
              <a:rPr lang="it-IT" dirty="0" err="1" smtClean="0">
                <a:solidFill>
                  <a:schemeClr val="bg1"/>
                </a:solidFill>
              </a:rPr>
              <a:t>Charcot</a:t>
            </a:r>
            <a:r>
              <a:rPr lang="it-IT" dirty="0" smtClean="0">
                <a:solidFill>
                  <a:schemeClr val="bg1"/>
                </a:solidFill>
              </a:rPr>
              <a:t> → inquadra isteria tra malattie nervose funzionali o </a:t>
            </a:r>
            <a:r>
              <a:rPr lang="it-IT" i="1" dirty="0" smtClean="0">
                <a:solidFill>
                  <a:schemeClr val="bg1"/>
                </a:solidFill>
              </a:rPr>
              <a:t>nevrosi </a:t>
            </a:r>
          </a:p>
          <a:p>
            <a:pPr marL="342900" indent="-342900" algn="l">
              <a:buFont typeface="Arial" charset="0"/>
              <a:buChar char="•"/>
            </a:pPr>
            <a:r>
              <a:rPr lang="it-IT" dirty="0">
                <a:solidFill>
                  <a:schemeClr val="bg1"/>
                </a:solidFill>
              </a:rPr>
              <a:t>a</a:t>
            </a:r>
            <a:r>
              <a:rPr lang="it-IT" dirty="0" smtClean="0">
                <a:solidFill>
                  <a:schemeClr val="bg1"/>
                </a:solidFill>
              </a:rPr>
              <a:t>ttraverso l’ipnosi C. ha dimostrato che disturbi isterici non erano di natura organica, poteva evocare i sintomi o rimuoverli. </a:t>
            </a:r>
          </a:p>
          <a:p>
            <a:pPr marL="342900" indent="-342900" algn="l">
              <a:buFont typeface="Arial" charset="0"/>
              <a:buChar char="•"/>
            </a:pPr>
            <a:r>
              <a:rPr lang="it-IT" altLang="it-IT" dirty="0">
                <a:solidFill>
                  <a:schemeClr val="bg1"/>
                </a:solidFill>
              </a:rPr>
              <a:t>L’eziologia isterica viene fatta risalire ad eventi o situazioni traumatiche che al pari dell’ipnosi determinano una “predisposizione neuropatica aspecifica”. </a:t>
            </a:r>
            <a:endParaRPr lang="it-IT" altLang="it-IT" dirty="0" smtClean="0">
              <a:solidFill>
                <a:schemeClr val="bg1"/>
              </a:solidFill>
            </a:endParaRPr>
          </a:p>
          <a:p>
            <a:pPr marL="342900" indent="-342900" algn="just">
              <a:lnSpc>
                <a:spcPct val="90000"/>
              </a:lnSpc>
              <a:buFont typeface="Arial" charset="0"/>
              <a:buChar char="•"/>
            </a:pPr>
            <a:r>
              <a:rPr lang="it-IT" altLang="it-IT" dirty="0">
                <a:solidFill>
                  <a:schemeClr val="bg1"/>
                </a:solidFill>
              </a:rPr>
              <a:t>Due nuovi punti di vista sono determinati per passare ad una formulazione prettamente psicologica dell’isteria: (1) considerare i processi psichici del paziente oltre al S.N. (2) comprendere come i contenuti inconsci possano influenzare il pensiero ed il comportamento. </a:t>
            </a:r>
          </a:p>
          <a:p>
            <a:pPr marL="342900" indent="-342900" algn="just">
              <a:lnSpc>
                <a:spcPct val="90000"/>
              </a:lnSpc>
              <a:buFont typeface="Arial" charset="0"/>
              <a:buChar char="•"/>
            </a:pPr>
            <a:r>
              <a:rPr lang="it-IT" altLang="it-IT" dirty="0">
                <a:solidFill>
                  <a:schemeClr val="bg1"/>
                </a:solidFill>
              </a:rPr>
              <a:t>Viene delineata una nuova relazione tra psiche e corpo in cui la prima influenza il secondo. </a:t>
            </a:r>
          </a:p>
          <a:p>
            <a:pPr marL="342900" indent="-342900" algn="just">
              <a:lnSpc>
                <a:spcPct val="90000"/>
              </a:lnSpc>
              <a:buFont typeface="Arial" charset="0"/>
              <a:buChar char="•"/>
            </a:pPr>
            <a:r>
              <a:rPr lang="it-IT" altLang="it-IT" dirty="0">
                <a:solidFill>
                  <a:schemeClr val="bg1"/>
                </a:solidFill>
              </a:rPr>
              <a:t>I sintomi isterici fanno emergere come le emozioni influenzino gli aspetti psichici e fisici giocando un ruolo determinante nell’insorgenza di malattie somatiche. Inoltre gli stessi processi cognitivi, </a:t>
            </a:r>
            <a:r>
              <a:rPr lang="it-IT" altLang="it-IT" dirty="0" err="1">
                <a:solidFill>
                  <a:schemeClr val="bg1"/>
                </a:solidFill>
              </a:rPr>
              <a:t>attentivi</a:t>
            </a:r>
            <a:r>
              <a:rPr lang="it-IT" altLang="it-IT" dirty="0">
                <a:solidFill>
                  <a:schemeClr val="bg1"/>
                </a:solidFill>
              </a:rPr>
              <a:t> e motivazionali possono essere considerati in certa misura affettivi. </a:t>
            </a:r>
          </a:p>
          <a:p>
            <a:pPr marL="342900" indent="-342900" algn="just">
              <a:lnSpc>
                <a:spcPct val="90000"/>
              </a:lnSpc>
              <a:buFont typeface="Arial" charset="0"/>
              <a:buChar char="•"/>
            </a:pPr>
            <a:r>
              <a:rPr lang="it-IT" altLang="it-IT" dirty="0">
                <a:solidFill>
                  <a:schemeClr val="bg1"/>
                </a:solidFill>
              </a:rPr>
              <a:t>Negli “Studi sull’isteria” viene presentato il trattamento di una paziente isterica (Anna O.) attraverso una variante dell’ipnosi che  le permetteva di liberarsi dei sintomi verbalizzando le fantasie, i pensieri che li avevano preceduti assieme alle emozioni percepite.</a:t>
            </a:r>
          </a:p>
          <a:p>
            <a:pPr marL="342900" indent="-342900" algn="l">
              <a:buFont typeface="Arial" charset="0"/>
              <a:buChar char="•"/>
            </a:pPr>
            <a:endParaRPr lang="it-IT" sz="2400" dirty="0" smtClean="0">
              <a:solidFill>
                <a:schemeClr val="bg1"/>
              </a:solidFill>
            </a:endParaRPr>
          </a:p>
          <a:p>
            <a:pPr algn="l"/>
            <a:r>
              <a:rPr lang="it-IT" sz="2400" dirty="0" smtClean="0">
                <a:solidFill>
                  <a:schemeClr val="bg1"/>
                </a:solidFill>
              </a:rPr>
              <a:t> </a:t>
            </a:r>
          </a:p>
        </p:txBody>
      </p:sp>
    </p:spTree>
    <p:extLst>
      <p:ext uri="{BB962C8B-B14F-4D97-AF65-F5344CB8AC3E}">
        <p14:creationId xmlns:p14="http://schemas.microsoft.com/office/powerpoint/2010/main" val="10712786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00200" y="114599"/>
            <a:ext cx="8991600" cy="596601"/>
          </a:xfrm>
        </p:spPr>
        <p:txBody>
          <a:bodyPr>
            <a:normAutofit fontScale="90000"/>
          </a:bodyPr>
          <a:lstStyle/>
          <a:p>
            <a:r>
              <a:rPr lang="it-IT" sz="3200" dirty="0" smtClean="0"/>
              <a:t>ANNA Freud </a:t>
            </a:r>
            <a:endParaRPr lang="it-IT" sz="3200" dirty="0"/>
          </a:p>
        </p:txBody>
      </p:sp>
      <p:sp>
        <p:nvSpPr>
          <p:cNvPr id="3" name="Sottotitolo 2"/>
          <p:cNvSpPr>
            <a:spLocks noGrp="1"/>
          </p:cNvSpPr>
          <p:nvPr>
            <p:ph type="subTitle" idx="1"/>
          </p:nvPr>
        </p:nvSpPr>
        <p:spPr>
          <a:xfrm>
            <a:off x="111464" y="863600"/>
            <a:ext cx="8311812" cy="5994400"/>
          </a:xfrm>
        </p:spPr>
        <p:txBody>
          <a:bodyPr>
            <a:noAutofit/>
          </a:bodyPr>
          <a:lstStyle/>
          <a:p>
            <a:pPr algn="l"/>
            <a:endParaRPr lang="it-IT" sz="2400" dirty="0" smtClean="0">
              <a:solidFill>
                <a:schemeClr val="bg1"/>
              </a:solidFill>
            </a:endParaRPr>
          </a:p>
          <a:p>
            <a:pPr algn="l"/>
            <a:r>
              <a:rPr lang="it-IT" sz="2400" dirty="0" smtClean="0">
                <a:solidFill>
                  <a:schemeClr val="bg1"/>
                </a:solidFill>
              </a:rPr>
              <a:t>Limiti teorie psicoanalitiche sviluppo </a:t>
            </a:r>
            <a:r>
              <a:rPr lang="it-IT" sz="2400" dirty="0" err="1" smtClean="0">
                <a:solidFill>
                  <a:schemeClr val="bg1"/>
                </a:solidFill>
              </a:rPr>
              <a:t>infantile→ottiva</a:t>
            </a:r>
            <a:r>
              <a:rPr lang="it-IT" sz="2400" dirty="0" smtClean="0">
                <a:solidFill>
                  <a:schemeClr val="bg1"/>
                </a:solidFill>
              </a:rPr>
              <a:t> ricostruttiva</a:t>
            </a:r>
          </a:p>
          <a:p>
            <a:pPr algn="l"/>
            <a:r>
              <a:rPr lang="it-IT" sz="2400" dirty="0" smtClean="0">
                <a:solidFill>
                  <a:schemeClr val="bg1"/>
                </a:solidFill>
              </a:rPr>
              <a:t>Funzionamento mentale dei bambini normali dedotto dai pazienti adulti. </a:t>
            </a:r>
          </a:p>
          <a:p>
            <a:pPr algn="l"/>
            <a:r>
              <a:rPr lang="it-IT" sz="2400" dirty="0" smtClean="0">
                <a:solidFill>
                  <a:schemeClr val="bg1"/>
                </a:solidFill>
              </a:rPr>
              <a:t>Tendenza ad attribuire aspetti patologici a fasi evolutive.  </a:t>
            </a:r>
          </a:p>
          <a:p>
            <a:pPr algn="l"/>
            <a:r>
              <a:rPr lang="it-IT" sz="2400" dirty="0" smtClean="0">
                <a:solidFill>
                  <a:schemeClr val="bg1"/>
                </a:solidFill>
              </a:rPr>
              <a:t>A. Freud → approfondisce studio funzioni dell’Io e sviluppo infantile attraverso osservazione diretta dei bambini. </a:t>
            </a:r>
          </a:p>
          <a:p>
            <a:pPr algn="l"/>
            <a:r>
              <a:rPr lang="it-IT" sz="2400" dirty="0" smtClean="0">
                <a:solidFill>
                  <a:schemeClr val="bg1"/>
                </a:solidFill>
              </a:rPr>
              <a:t>Dal 1952 istituì la Hampstead Child </a:t>
            </a:r>
            <a:r>
              <a:rPr lang="it-IT" sz="2400" dirty="0" err="1" smtClean="0">
                <a:solidFill>
                  <a:schemeClr val="bg1"/>
                </a:solidFill>
              </a:rPr>
              <a:t>Therapy</a:t>
            </a:r>
            <a:r>
              <a:rPr lang="it-IT" sz="2400" dirty="0" smtClean="0">
                <a:solidFill>
                  <a:schemeClr val="bg1"/>
                </a:solidFill>
              </a:rPr>
              <a:t> Clinic, volta alle problematiche evolutive di bambini e adolescenti </a:t>
            </a:r>
          </a:p>
          <a:p>
            <a:pPr algn="l"/>
            <a:r>
              <a:rPr lang="it-IT" sz="2400" dirty="0" smtClean="0">
                <a:solidFill>
                  <a:schemeClr val="bg1"/>
                </a:solidFill>
              </a:rPr>
              <a:t>Oggetto di interesse: formazione delle struttura psichica nel corso dello sviluppo “normale”.  </a:t>
            </a:r>
          </a:p>
          <a:p>
            <a:pPr algn="l"/>
            <a:r>
              <a:rPr lang="it-IT" sz="2400" dirty="0" smtClean="0">
                <a:solidFill>
                  <a:schemeClr val="bg1"/>
                </a:solidFill>
              </a:rPr>
              <a:t> </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3275" y="863600"/>
            <a:ext cx="3768725" cy="5023004"/>
          </a:xfrm>
          <a:prstGeom prst="rect">
            <a:avLst/>
          </a:prstGeom>
        </p:spPr>
      </p:pic>
      <p:cxnSp>
        <p:nvCxnSpPr>
          <p:cNvPr id="6" name="Connettore 2 5"/>
          <p:cNvCxnSpPr/>
          <p:nvPr/>
        </p:nvCxnSpPr>
        <p:spPr>
          <a:xfrm>
            <a:off x="3486151" y="2286000"/>
            <a:ext cx="0" cy="45720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748558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sz="2400" b="1" dirty="0">
                <a:solidFill>
                  <a:schemeClr val="bg1"/>
                </a:solidFill>
              </a:rPr>
              <a:t>Osservazione diretta</a:t>
            </a:r>
          </a:p>
          <a:p>
            <a:pPr algn="l">
              <a:lnSpc>
                <a:spcPct val="90000"/>
              </a:lnSpc>
            </a:pPr>
            <a:r>
              <a:rPr lang="it-IT" altLang="it-IT" sz="2400" dirty="0">
                <a:solidFill>
                  <a:schemeClr val="bg1"/>
                </a:solidFill>
              </a:rPr>
              <a:t>osservazione dei comportamenti messi in atto  dai bambini al di fuori del </a:t>
            </a:r>
            <a:r>
              <a:rPr lang="it-IT" altLang="it-IT" sz="2400" dirty="0" err="1">
                <a:solidFill>
                  <a:schemeClr val="bg1"/>
                </a:solidFill>
              </a:rPr>
              <a:t>setting</a:t>
            </a:r>
            <a:r>
              <a:rPr lang="it-IT" altLang="it-IT" sz="2400" dirty="0">
                <a:solidFill>
                  <a:schemeClr val="bg1"/>
                </a:solidFill>
              </a:rPr>
              <a:t> analitico→ importanza di protocolli minuziosi </a:t>
            </a:r>
          </a:p>
          <a:p>
            <a:pPr marL="342900" indent="-342900" algn="l">
              <a:lnSpc>
                <a:spcPct val="90000"/>
              </a:lnSpc>
              <a:buClr>
                <a:srgbClr val="0070C0"/>
              </a:buClr>
              <a:buFont typeface="Arial" charset="0"/>
              <a:buChar char="•"/>
            </a:pPr>
            <a:r>
              <a:rPr lang="it-IT" altLang="it-IT" sz="2400" dirty="0">
                <a:solidFill>
                  <a:schemeClr val="bg1"/>
                </a:solidFill>
              </a:rPr>
              <a:t>Oggetto dell’osservazione di Anna Freud (‘50) sono sia bambini con le loro madri che i bambini senza famiglia, così da indagare i processi di separazione, istituzionalizzazione, malattia fisiche.</a:t>
            </a:r>
          </a:p>
          <a:p>
            <a:pPr algn="l">
              <a:lnSpc>
                <a:spcPct val="90000"/>
              </a:lnSpc>
            </a:pPr>
            <a:endParaRPr lang="it-IT" altLang="it-IT" sz="2400" dirty="0" smtClean="0">
              <a:solidFill>
                <a:schemeClr val="bg1"/>
              </a:solidFill>
            </a:endParaRPr>
          </a:p>
          <a:p>
            <a:pPr algn="l">
              <a:lnSpc>
                <a:spcPct val="90000"/>
              </a:lnSpc>
            </a:pPr>
            <a:r>
              <a:rPr lang="it-IT" altLang="it-IT" sz="2400" dirty="0" smtClean="0">
                <a:solidFill>
                  <a:schemeClr val="bg1"/>
                </a:solidFill>
              </a:rPr>
              <a:t>Nel </a:t>
            </a:r>
            <a:r>
              <a:rPr lang="it-IT" altLang="it-IT" sz="2400" dirty="0">
                <a:solidFill>
                  <a:schemeClr val="bg1"/>
                </a:solidFill>
              </a:rPr>
              <a:t>1951 pubblica un </a:t>
            </a:r>
            <a:r>
              <a:rPr lang="it-IT" altLang="it-IT" sz="2400" dirty="0" err="1">
                <a:solidFill>
                  <a:schemeClr val="bg1"/>
                </a:solidFill>
              </a:rPr>
              <a:t>rerport</a:t>
            </a:r>
            <a:r>
              <a:rPr lang="it-IT" altLang="it-IT" sz="2400" dirty="0">
                <a:solidFill>
                  <a:schemeClr val="bg1"/>
                </a:solidFill>
              </a:rPr>
              <a:t> su uno studio condotto con sei bambini orfani di genitori deportati ad Auschwitz </a:t>
            </a:r>
          </a:p>
          <a:p>
            <a:pPr algn="l">
              <a:lnSpc>
                <a:spcPct val="90000"/>
              </a:lnSpc>
            </a:pPr>
            <a:endParaRPr lang="it-IT" altLang="it-IT" sz="2400" dirty="0" smtClean="0">
              <a:solidFill>
                <a:schemeClr val="bg1"/>
              </a:solidFill>
            </a:endParaRPr>
          </a:p>
          <a:p>
            <a:pPr algn="l">
              <a:lnSpc>
                <a:spcPct val="90000"/>
              </a:lnSpc>
            </a:pPr>
            <a:r>
              <a:rPr lang="it-IT" altLang="it-IT" sz="2400" dirty="0" smtClean="0">
                <a:solidFill>
                  <a:schemeClr val="bg1"/>
                </a:solidFill>
              </a:rPr>
              <a:t>La Freud </a:t>
            </a:r>
            <a:r>
              <a:rPr lang="it-IT" altLang="it-IT" sz="2400" dirty="0">
                <a:solidFill>
                  <a:schemeClr val="bg1"/>
                </a:solidFill>
              </a:rPr>
              <a:t>sottolinea come i dati ricavati dall’osservazione diretta siano essenziali per integrare, ampliare, completare e controllare la teoria psicoanalitica.</a:t>
            </a:r>
          </a:p>
          <a:p>
            <a:pPr algn="l"/>
            <a:endParaRPr lang="it-IT" sz="2400" dirty="0" smtClean="0">
              <a:solidFill>
                <a:schemeClr val="bg1"/>
              </a:solidFill>
            </a:endParaRPr>
          </a:p>
          <a:p>
            <a:pPr algn="l"/>
            <a:r>
              <a:rPr lang="it-IT" sz="2400" dirty="0" smtClean="0">
                <a:solidFill>
                  <a:schemeClr val="bg1"/>
                </a:solidFill>
              </a:rPr>
              <a:t>Focus su caratteristiche del bambino </a:t>
            </a:r>
            <a:r>
              <a:rPr lang="it-IT" sz="2400" dirty="0" err="1" smtClean="0">
                <a:solidFill>
                  <a:schemeClr val="bg1"/>
                </a:solidFill>
              </a:rPr>
              <a:t>normale→rendere</a:t>
            </a:r>
            <a:r>
              <a:rPr lang="it-IT" sz="2400" dirty="0" smtClean="0">
                <a:solidFill>
                  <a:schemeClr val="bg1"/>
                </a:solidFill>
              </a:rPr>
              <a:t> più chiari costrutti psicoanalitici con esemplificazioni tratte dalla vita quotidiana.  </a:t>
            </a:r>
          </a:p>
          <a:p>
            <a:pPr algn="l"/>
            <a:r>
              <a:rPr lang="it-IT" sz="2400" dirty="0" smtClean="0">
                <a:solidFill>
                  <a:schemeClr val="bg1"/>
                </a:solidFill>
              </a:rPr>
              <a:t> </a:t>
            </a:r>
          </a:p>
        </p:txBody>
      </p:sp>
    </p:spTree>
    <p:extLst>
      <p:ext uri="{BB962C8B-B14F-4D97-AF65-F5344CB8AC3E}">
        <p14:creationId xmlns:p14="http://schemas.microsoft.com/office/powerpoint/2010/main" val="441523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400" dirty="0" smtClean="0">
                <a:solidFill>
                  <a:schemeClr val="bg1"/>
                </a:solidFill>
              </a:rPr>
              <a:t>A. </a:t>
            </a:r>
            <a:r>
              <a:rPr lang="it-IT" altLang="it-IT" sz="2400" dirty="0">
                <a:solidFill>
                  <a:schemeClr val="bg1"/>
                </a:solidFill>
              </a:rPr>
              <a:t>Freud è interessata alla funzione svolta dai </a:t>
            </a:r>
            <a:r>
              <a:rPr lang="it-IT" altLang="it-IT" sz="2400" dirty="0" smtClean="0">
                <a:solidFill>
                  <a:schemeClr val="bg1"/>
                </a:solidFill>
              </a:rPr>
              <a:t>genitori </a:t>
            </a:r>
            <a:r>
              <a:rPr lang="it-IT" altLang="it-IT" sz="2400" dirty="0">
                <a:solidFill>
                  <a:schemeClr val="bg1"/>
                </a:solidFill>
              </a:rPr>
              <a:t>come facilitatori nel raggiungimento di un equilibrio tra le istanze dell’Es e lo sviluppo dell’ Io e del Super-io, necessario all’evoluzione da bambino ad adulto. </a:t>
            </a:r>
          </a:p>
          <a:p>
            <a:pPr algn="l"/>
            <a:endParaRPr lang="it-IT" altLang="it-IT" sz="2400" dirty="0" smtClean="0">
              <a:solidFill>
                <a:schemeClr val="bg1"/>
              </a:solidFill>
            </a:endParaRPr>
          </a:p>
          <a:p>
            <a:pPr algn="l"/>
            <a:r>
              <a:rPr lang="it-IT" altLang="it-IT" sz="2400" dirty="0" smtClean="0">
                <a:solidFill>
                  <a:schemeClr val="bg1"/>
                </a:solidFill>
              </a:rPr>
              <a:t>Nel </a:t>
            </a:r>
            <a:r>
              <a:rPr lang="it-IT" altLang="it-IT" sz="2400" dirty="0">
                <a:solidFill>
                  <a:schemeClr val="bg1"/>
                </a:solidFill>
              </a:rPr>
              <a:t>1952 in una serie di lezioni presentate ad Harvard sullo sviluppo del bambino, la Freud tratta dalla conseguenze che può avere la conoscenza della teoria psicoanalitica, da  parte dei genitori, sull’educazione dei figli. </a:t>
            </a:r>
          </a:p>
          <a:p>
            <a:pPr algn="l"/>
            <a:endParaRPr lang="it-IT" altLang="it-IT" sz="2400" dirty="0" smtClean="0">
              <a:solidFill>
                <a:schemeClr val="bg1"/>
              </a:solidFill>
            </a:endParaRPr>
          </a:p>
          <a:p>
            <a:pPr algn="l"/>
            <a:r>
              <a:rPr lang="it-IT" altLang="it-IT" sz="2400" dirty="0" smtClean="0">
                <a:solidFill>
                  <a:schemeClr val="bg1"/>
                </a:solidFill>
              </a:rPr>
              <a:t>La </a:t>
            </a:r>
            <a:r>
              <a:rPr lang="it-IT" altLang="it-IT" sz="2400" dirty="0">
                <a:solidFill>
                  <a:schemeClr val="bg1"/>
                </a:solidFill>
              </a:rPr>
              <a:t>Freud sembra infatti voler ridimensionare una certa pedagogia psicoanalitica che vedeva nella riduzione delle restrizione un elemento per contrastare  i conflitti o le inibizioni nevrotiche. </a:t>
            </a:r>
            <a:endParaRPr lang="it-IT" altLang="it-IT" sz="2400" dirty="0" smtClean="0">
              <a:solidFill>
                <a:schemeClr val="bg1"/>
              </a:solidFill>
            </a:endParaRPr>
          </a:p>
          <a:p>
            <a:pPr algn="l"/>
            <a:endParaRPr lang="it-IT" altLang="it-IT" sz="2400" dirty="0" smtClean="0">
              <a:solidFill>
                <a:schemeClr val="bg1"/>
              </a:solidFill>
            </a:endParaRPr>
          </a:p>
          <a:p>
            <a:pPr algn="l"/>
            <a:r>
              <a:rPr lang="it-IT" altLang="it-IT" sz="2400" dirty="0" smtClean="0">
                <a:solidFill>
                  <a:schemeClr val="bg1"/>
                </a:solidFill>
              </a:rPr>
              <a:t>I </a:t>
            </a:r>
            <a:r>
              <a:rPr lang="it-IT" altLang="it-IT" sz="2400" dirty="0">
                <a:solidFill>
                  <a:schemeClr val="bg1"/>
                </a:solidFill>
              </a:rPr>
              <a:t>genitori dovranno accogliere (comprendere e riconoscere) come “naturali” i bisogni ed i desideri sessuali ed aggressivi mantenendo altresì la capacità di frustrare le pretese di </a:t>
            </a:r>
            <a:r>
              <a:rPr lang="it-IT" altLang="it-IT" sz="2400" dirty="0" smtClean="0">
                <a:solidFill>
                  <a:schemeClr val="bg1"/>
                </a:solidFill>
              </a:rPr>
              <a:t>soddisfazione </a:t>
            </a:r>
            <a:r>
              <a:rPr lang="it-IT" altLang="it-IT" sz="2400" dirty="0">
                <a:solidFill>
                  <a:schemeClr val="bg1"/>
                </a:solidFill>
              </a:rPr>
              <a:t>immediata delle pulsioni dell’Es. </a:t>
            </a:r>
          </a:p>
          <a:p>
            <a:pPr algn="l"/>
            <a:r>
              <a:rPr lang="it-IT" sz="2400" dirty="0" smtClean="0">
                <a:solidFill>
                  <a:schemeClr val="bg1"/>
                </a:solidFill>
              </a:rPr>
              <a:t> </a:t>
            </a:r>
          </a:p>
        </p:txBody>
      </p:sp>
    </p:spTree>
    <p:extLst>
      <p:ext uri="{BB962C8B-B14F-4D97-AF65-F5344CB8AC3E}">
        <p14:creationId xmlns:p14="http://schemas.microsoft.com/office/powerpoint/2010/main" val="1126186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400" dirty="0">
                <a:solidFill>
                  <a:schemeClr val="bg1"/>
                </a:solidFill>
              </a:rPr>
              <a:t>Gli impulsi che il bambino deve imparare a regolare sono proprio quelli legati alla sessualità delle fasi </a:t>
            </a:r>
            <a:r>
              <a:rPr lang="it-IT" altLang="it-IT" sz="2400" dirty="0" err="1">
                <a:solidFill>
                  <a:schemeClr val="bg1"/>
                </a:solidFill>
              </a:rPr>
              <a:t>pre</a:t>
            </a:r>
            <a:r>
              <a:rPr lang="it-IT" altLang="it-IT" sz="2400" dirty="0">
                <a:solidFill>
                  <a:schemeClr val="bg1"/>
                </a:solidFill>
              </a:rPr>
              <a:t>-genitale (orale, anale, fallica) e quella aggressiva. </a:t>
            </a:r>
          </a:p>
          <a:p>
            <a:pPr algn="l"/>
            <a:r>
              <a:rPr lang="it-IT" altLang="it-IT" sz="2400" dirty="0">
                <a:solidFill>
                  <a:schemeClr val="bg1"/>
                </a:solidFill>
              </a:rPr>
              <a:t>Questi stessi impulsi sono “trasformati” in chiave adattativa ai fini dell’inserimento sociale (es. la curiosità della fase fallica diviene vivacità scolare intellettuale). </a:t>
            </a:r>
          </a:p>
          <a:p>
            <a:pPr algn="l"/>
            <a:r>
              <a:rPr lang="it-IT" altLang="it-IT" sz="2400" dirty="0">
                <a:solidFill>
                  <a:schemeClr val="bg1"/>
                </a:solidFill>
              </a:rPr>
              <a:t>Lo sviluppo del funzionamento mentale sembra quindi essere legato all’adattamento delle pulsioni innate che devono necessariamente essere addomesticate affinché si possa inserire nella società.</a:t>
            </a:r>
          </a:p>
          <a:p>
            <a:pPr algn="l"/>
            <a:r>
              <a:rPr lang="it-IT" altLang="it-IT" sz="2400" dirty="0">
                <a:solidFill>
                  <a:schemeClr val="bg1"/>
                </a:solidFill>
              </a:rPr>
              <a:t>I genitori quindi non svolgono solo una funzione di Super-io, quanto quelle dell’Io fino a che il bambino non sia in grado di interiorizzare proprio tali funzioni.</a:t>
            </a:r>
          </a:p>
          <a:p>
            <a:pPr algn="l"/>
            <a:r>
              <a:rPr lang="it-IT" altLang="it-IT" sz="2400" dirty="0">
                <a:solidFill>
                  <a:schemeClr val="bg1"/>
                </a:solidFill>
              </a:rPr>
              <a:t>I compiti di regolazione dell’Io sono due:</a:t>
            </a:r>
          </a:p>
          <a:p>
            <a:pPr lvl="1" algn="l"/>
            <a:r>
              <a:rPr lang="it-IT" altLang="it-IT" sz="2400" dirty="0" smtClean="0">
                <a:solidFill>
                  <a:schemeClr val="bg1"/>
                </a:solidFill>
              </a:rPr>
              <a:t>Eleva </a:t>
            </a:r>
            <a:r>
              <a:rPr lang="it-IT" altLang="it-IT" sz="2400" dirty="0">
                <a:solidFill>
                  <a:schemeClr val="bg1"/>
                </a:solidFill>
              </a:rPr>
              <a:t>il processo di pensiero liberandolo dal principio di piacere, svincola gli aspetti cognitivi </a:t>
            </a:r>
            <a:r>
              <a:rPr lang="it-IT" altLang="it-IT" sz="2400" dirty="0" smtClean="0">
                <a:solidFill>
                  <a:schemeClr val="bg1"/>
                </a:solidFill>
              </a:rPr>
              <a:t>dalle pulsioni</a:t>
            </a:r>
            <a:endParaRPr lang="it-IT" altLang="it-IT" sz="2400" dirty="0">
              <a:solidFill>
                <a:schemeClr val="bg1"/>
              </a:solidFill>
            </a:endParaRPr>
          </a:p>
          <a:p>
            <a:pPr lvl="1" algn="l"/>
            <a:r>
              <a:rPr lang="it-IT" altLang="it-IT" sz="2400" dirty="0">
                <a:solidFill>
                  <a:schemeClr val="bg1"/>
                </a:solidFill>
              </a:rPr>
              <a:t>Tra desiderio pulsionale e l’ azione inserisce il pensiero cosciente (la capacità di posporre la scarica).</a:t>
            </a:r>
            <a:endParaRPr lang="it-IT" sz="2400" dirty="0" smtClean="0">
              <a:solidFill>
                <a:schemeClr val="bg1"/>
              </a:solidFill>
            </a:endParaRPr>
          </a:p>
          <a:p>
            <a:pPr algn="l"/>
            <a:r>
              <a:rPr lang="it-IT" sz="2400" dirty="0">
                <a:solidFill>
                  <a:schemeClr val="tx1"/>
                </a:solidFill>
              </a:rPr>
              <a:t> </a:t>
            </a:r>
            <a:r>
              <a:rPr lang="it-IT" sz="2400" dirty="0">
                <a:solidFill>
                  <a:schemeClr val="tx1"/>
                </a:solidFill>
                <a:hlinkClick r:id="rId2"/>
              </a:rPr>
              <a:t>https://</a:t>
            </a:r>
            <a:r>
              <a:rPr lang="it-IT" sz="2400" dirty="0" smtClean="0">
                <a:solidFill>
                  <a:schemeClr val="tx1"/>
                </a:solidFill>
                <a:hlinkClick r:id="rId2"/>
              </a:rPr>
              <a:t>www.youtube.com/watch?v=Yo4WF3cSd9Q</a:t>
            </a:r>
            <a:r>
              <a:rPr lang="it-IT" sz="2400" dirty="0" smtClean="0">
                <a:solidFill>
                  <a:schemeClr val="tx1"/>
                </a:solidFill>
              </a:rPr>
              <a:t> </a:t>
            </a:r>
          </a:p>
        </p:txBody>
      </p:sp>
    </p:spTree>
    <p:extLst>
      <p:ext uri="{BB962C8B-B14F-4D97-AF65-F5344CB8AC3E}">
        <p14:creationId xmlns:p14="http://schemas.microsoft.com/office/powerpoint/2010/main" val="15786457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b="1" dirty="0" smtClean="0">
                <a:solidFill>
                  <a:schemeClr val="bg1"/>
                </a:solidFill>
              </a:rPr>
              <a:t>Psicopatologia dello sviluppo e analisi infantile</a:t>
            </a:r>
          </a:p>
          <a:p>
            <a:pPr algn="l">
              <a:lnSpc>
                <a:spcPct val="90000"/>
              </a:lnSpc>
            </a:pPr>
            <a:r>
              <a:rPr lang="it-IT" altLang="it-IT" sz="2400" dirty="0" smtClean="0">
                <a:solidFill>
                  <a:schemeClr val="bg1"/>
                </a:solidFill>
              </a:rPr>
              <a:t>Partendo </a:t>
            </a:r>
            <a:r>
              <a:rPr lang="it-IT" altLang="it-IT" sz="2400" dirty="0">
                <a:solidFill>
                  <a:schemeClr val="bg1"/>
                </a:solidFill>
              </a:rPr>
              <a:t>dai due punti cardine (osservazione diretta e interesse per sviluppo normale), la Freud considera centrale rispetto la psicopatologia evolutiva l’individuazione dei fattori di rischio che ne minacciano il normale sviluppo. </a:t>
            </a:r>
          </a:p>
          <a:p>
            <a:pPr algn="l">
              <a:lnSpc>
                <a:spcPct val="90000"/>
              </a:lnSpc>
            </a:pPr>
            <a:r>
              <a:rPr lang="it-IT" altLang="it-IT" sz="2400" dirty="0">
                <a:solidFill>
                  <a:schemeClr val="bg1"/>
                </a:solidFill>
              </a:rPr>
              <a:t>Sono introdotti due concetti fondamentali rispetto allo sviluppo evolutivo sano vs patologico: quello di </a:t>
            </a:r>
            <a:r>
              <a:rPr lang="it-IT" altLang="it-IT" sz="2400" b="1" i="1" dirty="0">
                <a:solidFill>
                  <a:schemeClr val="bg1"/>
                </a:solidFill>
              </a:rPr>
              <a:t>linee evolutive</a:t>
            </a:r>
            <a:r>
              <a:rPr lang="it-IT" altLang="it-IT" sz="2400" dirty="0">
                <a:solidFill>
                  <a:schemeClr val="bg1"/>
                </a:solidFill>
              </a:rPr>
              <a:t> e di </a:t>
            </a:r>
            <a:r>
              <a:rPr lang="it-IT" altLang="it-IT" sz="2400" b="1" i="1" dirty="0">
                <a:solidFill>
                  <a:schemeClr val="bg1"/>
                </a:solidFill>
              </a:rPr>
              <a:t>regressione lineare</a:t>
            </a:r>
            <a:r>
              <a:rPr lang="it-IT" altLang="it-IT" sz="2400" dirty="0">
                <a:solidFill>
                  <a:schemeClr val="bg1"/>
                </a:solidFill>
              </a:rPr>
              <a:t>. </a:t>
            </a:r>
          </a:p>
          <a:p>
            <a:pPr algn="l">
              <a:lnSpc>
                <a:spcPct val="90000"/>
              </a:lnSpc>
            </a:pPr>
            <a:r>
              <a:rPr lang="it-IT" altLang="it-IT" sz="2400" dirty="0">
                <a:solidFill>
                  <a:schemeClr val="bg1"/>
                </a:solidFill>
              </a:rPr>
              <a:t>Lo sviluppo della personalità di fatti non avviene in maniera lineare lungo un unico binario ma piuttosto si organizza secondo diverse linee evolutive.</a:t>
            </a:r>
          </a:p>
          <a:p>
            <a:pPr algn="l">
              <a:lnSpc>
                <a:spcPct val="90000"/>
              </a:lnSpc>
            </a:pPr>
            <a:r>
              <a:rPr lang="it-IT" altLang="it-IT" sz="2400" dirty="0">
                <a:solidFill>
                  <a:schemeClr val="bg1"/>
                </a:solidFill>
              </a:rPr>
              <a:t>Per </a:t>
            </a:r>
            <a:r>
              <a:rPr lang="it-IT" altLang="it-IT" sz="2400" dirty="0" smtClean="0">
                <a:solidFill>
                  <a:schemeClr val="bg1"/>
                </a:solidFill>
              </a:rPr>
              <a:t>un </a:t>
            </a:r>
            <a:r>
              <a:rPr lang="it-IT" altLang="it-IT" sz="2400" dirty="0">
                <a:solidFill>
                  <a:schemeClr val="bg1"/>
                </a:solidFill>
              </a:rPr>
              <a:t>processo diagnostico in chiave evolutiva ciascuna delle differenti linee deve essere valutata separatamente dall’altra prestando attenzione ai diversi livelli evolutivi che un bambino può mostrare in diverse aree del funzionamento mentale e sociale. </a:t>
            </a:r>
          </a:p>
          <a:p>
            <a:pPr algn="l">
              <a:lnSpc>
                <a:spcPct val="90000"/>
              </a:lnSpc>
            </a:pPr>
            <a:r>
              <a:rPr lang="it-IT" altLang="it-IT" sz="2400" dirty="0" err="1">
                <a:solidFill>
                  <a:schemeClr val="tx1"/>
                </a:solidFill>
              </a:rPr>
              <a:t>Es.un</a:t>
            </a:r>
            <a:r>
              <a:rPr lang="it-IT" altLang="it-IT" sz="2400" dirty="0">
                <a:solidFill>
                  <a:schemeClr val="tx1"/>
                </a:solidFill>
              </a:rPr>
              <a:t> bambino di tre anni può aver raggiunto una buona indipendenza fisica (controllo degli sfinteri, motricità ecc.) ma essere terrorizzato dal buio della stanza.</a:t>
            </a:r>
          </a:p>
          <a:p>
            <a:pPr algn="l">
              <a:lnSpc>
                <a:spcPct val="90000"/>
              </a:lnSpc>
            </a:pPr>
            <a:r>
              <a:rPr lang="it-IT" altLang="it-IT" sz="2400" dirty="0">
                <a:solidFill>
                  <a:schemeClr val="tx1"/>
                </a:solidFill>
              </a:rPr>
              <a:t>Es. negli otto anni il bambino è in grado di manipolare i giocattoli ma, essendo ad uno stadio ancora egocentrico, non ha sviluppato la socievolezza e quindi la capacità di stabilire rapporti “camerateschi” con altri bambini. </a:t>
            </a:r>
          </a:p>
          <a:p>
            <a:pPr algn="l"/>
            <a:r>
              <a:rPr lang="it-IT" sz="2400" dirty="0" smtClean="0">
                <a:solidFill>
                  <a:schemeClr val="bg1"/>
                </a:solidFill>
              </a:rPr>
              <a:t> </a:t>
            </a:r>
          </a:p>
        </p:txBody>
      </p:sp>
    </p:spTree>
    <p:extLst>
      <p:ext uri="{BB962C8B-B14F-4D97-AF65-F5344CB8AC3E}">
        <p14:creationId xmlns:p14="http://schemas.microsoft.com/office/powerpoint/2010/main" val="139165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400" dirty="0">
                <a:solidFill>
                  <a:schemeClr val="bg1"/>
                </a:solidFill>
              </a:rPr>
              <a:t>Lo squilibrio nelle varie linee evolutive, non è patologico di per sé, ma sembra essere precursore delle differenze individuali. </a:t>
            </a:r>
          </a:p>
          <a:p>
            <a:pPr algn="l"/>
            <a:r>
              <a:rPr lang="it-IT" altLang="it-IT" sz="2400" dirty="0">
                <a:solidFill>
                  <a:schemeClr val="bg1"/>
                </a:solidFill>
              </a:rPr>
              <a:t>Il processo di maturazione </a:t>
            </a:r>
            <a:r>
              <a:rPr lang="it-IT" altLang="it-IT" sz="2400" dirty="0" smtClean="0">
                <a:solidFill>
                  <a:schemeClr val="bg1"/>
                </a:solidFill>
              </a:rPr>
              <a:t>è un processo </a:t>
            </a:r>
            <a:r>
              <a:rPr lang="it-IT" altLang="it-IT" sz="2400" dirty="0">
                <a:solidFill>
                  <a:schemeClr val="bg1"/>
                </a:solidFill>
              </a:rPr>
              <a:t>che contempla delle “normali” regressioni funzionali</a:t>
            </a:r>
          </a:p>
          <a:p>
            <a:pPr algn="l"/>
            <a:r>
              <a:rPr lang="it-IT" altLang="it-IT" sz="2400" dirty="0">
                <a:solidFill>
                  <a:schemeClr val="bg1"/>
                </a:solidFill>
              </a:rPr>
              <a:t>Queste regressioni acquistano un effetto benefico nel momento in cui sono accolte dall’ambiente circostante (figure genitoriali).</a:t>
            </a:r>
          </a:p>
          <a:p>
            <a:pPr algn="l"/>
            <a:r>
              <a:rPr lang="it-IT" altLang="it-IT" sz="2400" dirty="0">
                <a:solidFill>
                  <a:schemeClr val="bg1"/>
                </a:solidFill>
              </a:rPr>
              <a:t>D</a:t>
            </a:r>
            <a:r>
              <a:rPr lang="it-IT" altLang="it-IT" sz="2400" dirty="0" smtClean="0">
                <a:solidFill>
                  <a:schemeClr val="bg1"/>
                </a:solidFill>
              </a:rPr>
              <a:t>eviazioni </a:t>
            </a:r>
            <a:r>
              <a:rPr lang="it-IT" altLang="it-IT" sz="2400" dirty="0">
                <a:solidFill>
                  <a:schemeClr val="bg1"/>
                </a:solidFill>
              </a:rPr>
              <a:t>da uno sviluppo definito “normale” </a:t>
            </a:r>
            <a:r>
              <a:rPr lang="it-IT" altLang="it-IT" sz="2400" dirty="0" smtClean="0">
                <a:solidFill>
                  <a:schemeClr val="bg1"/>
                </a:solidFill>
              </a:rPr>
              <a:t>possono </a:t>
            </a:r>
            <a:r>
              <a:rPr lang="it-IT" altLang="it-IT" sz="2400" dirty="0">
                <a:solidFill>
                  <a:schemeClr val="bg1"/>
                </a:solidFill>
              </a:rPr>
              <a:t>in realtà non essere patologiche e neanche precursori patologici.</a:t>
            </a:r>
          </a:p>
          <a:p>
            <a:pPr algn="l"/>
            <a:r>
              <a:rPr lang="it-IT" altLang="it-IT" sz="2400" dirty="0">
                <a:solidFill>
                  <a:schemeClr val="bg1"/>
                </a:solidFill>
              </a:rPr>
              <a:t>Durante la valutazione clinica </a:t>
            </a:r>
            <a:r>
              <a:rPr lang="it-IT" altLang="it-IT" sz="2400" dirty="0" smtClean="0">
                <a:solidFill>
                  <a:schemeClr val="bg1"/>
                </a:solidFill>
              </a:rPr>
              <a:t>si </a:t>
            </a:r>
            <a:r>
              <a:rPr lang="it-IT" altLang="it-IT" sz="2400" dirty="0">
                <a:solidFill>
                  <a:schemeClr val="bg1"/>
                </a:solidFill>
              </a:rPr>
              <a:t>deve tenere conto </a:t>
            </a:r>
            <a:r>
              <a:rPr lang="it-IT" altLang="it-IT" sz="2400" dirty="0" smtClean="0">
                <a:solidFill>
                  <a:schemeClr val="bg1"/>
                </a:solidFill>
              </a:rPr>
              <a:t>degli </a:t>
            </a:r>
            <a:r>
              <a:rPr lang="it-IT" altLang="it-IT" sz="2400" dirty="0">
                <a:solidFill>
                  <a:schemeClr val="bg1"/>
                </a:solidFill>
              </a:rPr>
              <a:t>aspetti che costituiscono una risorsa per il bambino: </a:t>
            </a:r>
          </a:p>
          <a:p>
            <a:pPr lvl="1" algn="l"/>
            <a:r>
              <a:rPr lang="it-IT" altLang="it-IT" dirty="0">
                <a:solidFill>
                  <a:schemeClr val="bg1"/>
                </a:solidFill>
              </a:rPr>
              <a:t>La tolleranza alla frustrazione</a:t>
            </a:r>
          </a:p>
          <a:p>
            <a:pPr lvl="1" algn="l"/>
            <a:r>
              <a:rPr lang="it-IT" altLang="it-IT" dirty="0">
                <a:solidFill>
                  <a:schemeClr val="bg1"/>
                </a:solidFill>
              </a:rPr>
              <a:t>La capacità di sublimazione</a:t>
            </a:r>
          </a:p>
          <a:p>
            <a:pPr lvl="1" algn="l"/>
            <a:r>
              <a:rPr lang="it-IT" altLang="it-IT" dirty="0" smtClean="0">
                <a:solidFill>
                  <a:schemeClr val="bg1"/>
                </a:solidFill>
              </a:rPr>
              <a:t>l’atteggiamento </a:t>
            </a:r>
            <a:r>
              <a:rPr lang="it-IT" altLang="it-IT" dirty="0">
                <a:solidFill>
                  <a:schemeClr val="bg1"/>
                </a:solidFill>
              </a:rPr>
              <a:t>verso l’angoscia</a:t>
            </a:r>
          </a:p>
          <a:p>
            <a:pPr lvl="1" algn="l"/>
            <a:r>
              <a:rPr lang="it-IT" altLang="it-IT" dirty="0">
                <a:solidFill>
                  <a:schemeClr val="bg1"/>
                </a:solidFill>
              </a:rPr>
              <a:t>Rapporto </a:t>
            </a:r>
            <a:r>
              <a:rPr lang="it-IT" altLang="it-IT" dirty="0" smtClean="0">
                <a:solidFill>
                  <a:schemeClr val="bg1"/>
                </a:solidFill>
              </a:rPr>
              <a:t>tra </a:t>
            </a:r>
            <a:r>
              <a:rPr lang="it-IT" altLang="it-IT" dirty="0">
                <a:solidFill>
                  <a:schemeClr val="bg1"/>
                </a:solidFill>
              </a:rPr>
              <a:t>spinte evolutive progressive e tendenze </a:t>
            </a:r>
            <a:r>
              <a:rPr lang="it-IT" altLang="it-IT" dirty="0" smtClean="0">
                <a:solidFill>
                  <a:schemeClr val="bg1"/>
                </a:solidFill>
              </a:rPr>
              <a:t>regressive</a:t>
            </a:r>
          </a:p>
          <a:p>
            <a:pPr algn="l"/>
            <a:r>
              <a:rPr lang="it-IT" altLang="it-IT" sz="2400" dirty="0" smtClean="0">
                <a:solidFill>
                  <a:schemeClr val="bg1"/>
                </a:solidFill>
              </a:rPr>
              <a:t>A. Freud sottolinea </a:t>
            </a:r>
            <a:r>
              <a:rPr lang="it-IT" altLang="it-IT" sz="2400" dirty="0">
                <a:solidFill>
                  <a:schemeClr val="bg1"/>
                </a:solidFill>
              </a:rPr>
              <a:t>l’importanza del lavoro con i genitori, per poter eliminare il danno evolutivo proprio dalle persone che ne sono responsabili. </a:t>
            </a:r>
            <a:r>
              <a:rPr lang="it-IT" altLang="it-IT" sz="2400" dirty="0" smtClean="0">
                <a:solidFill>
                  <a:schemeClr val="bg1"/>
                </a:solidFill>
              </a:rPr>
              <a:t>( lettura della </a:t>
            </a:r>
            <a:r>
              <a:rPr lang="it-IT" altLang="it-IT" sz="2400" dirty="0" err="1" smtClean="0">
                <a:solidFill>
                  <a:schemeClr val="bg1"/>
                </a:solidFill>
              </a:rPr>
              <a:t>Fraiberg</a:t>
            </a:r>
            <a:r>
              <a:rPr lang="it-IT" altLang="it-IT" sz="2400" dirty="0" smtClean="0">
                <a:solidFill>
                  <a:schemeClr val="bg1"/>
                </a:solidFill>
              </a:rPr>
              <a:t>) </a:t>
            </a:r>
            <a:endParaRPr lang="it-IT" altLang="it-IT" sz="2400" dirty="0">
              <a:solidFill>
                <a:schemeClr val="bg1"/>
              </a:solidFill>
            </a:endParaRPr>
          </a:p>
          <a:p>
            <a:pPr algn="l"/>
            <a:endParaRPr lang="it-IT" altLang="it-IT" sz="2400" dirty="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04698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a:xfrm>
            <a:off x="1600200" y="114599"/>
            <a:ext cx="8991600" cy="596601"/>
          </a:xfrm>
        </p:spPr>
        <p:txBody>
          <a:bodyPr>
            <a:normAutofit fontScale="90000"/>
          </a:bodyPr>
          <a:lstStyle/>
          <a:p>
            <a:r>
              <a:rPr lang="it-IT" sz="3200" dirty="0" smtClean="0"/>
              <a:t>D. </a:t>
            </a:r>
            <a:r>
              <a:rPr lang="it-IT" sz="3200" dirty="0" err="1" smtClean="0"/>
              <a:t>winnicott</a:t>
            </a:r>
            <a:endParaRPr lang="it-IT" sz="3200" dirty="0"/>
          </a:p>
        </p:txBody>
      </p:sp>
      <p:sp>
        <p:nvSpPr>
          <p:cNvPr id="3" name="Sottotitolo 2"/>
          <p:cNvSpPr>
            <a:spLocks noGrp="1"/>
          </p:cNvSpPr>
          <p:nvPr>
            <p:ph type="subTitle" idx="1"/>
          </p:nvPr>
        </p:nvSpPr>
        <p:spPr>
          <a:xfrm>
            <a:off x="111464" y="863600"/>
            <a:ext cx="7119598" cy="5994400"/>
          </a:xfrm>
        </p:spPr>
        <p:txBody>
          <a:bodyPr>
            <a:noAutofit/>
          </a:bodyPr>
          <a:lstStyle/>
          <a:p>
            <a:pPr algn="l"/>
            <a:r>
              <a:rPr lang="it-IT" sz="2400" dirty="0" smtClean="0">
                <a:solidFill>
                  <a:schemeClr val="bg1"/>
                </a:solidFill>
              </a:rPr>
              <a:t>Medico pediatra, tra i principali teorici delle relazioni oggettuali</a:t>
            </a:r>
          </a:p>
          <a:p>
            <a:pPr marL="342900" indent="-342900" algn="l">
              <a:buClr>
                <a:schemeClr val="accent3"/>
              </a:buClr>
              <a:buFont typeface="Wingdings" charset="2"/>
              <a:buChar char="Ø"/>
            </a:pPr>
            <a:r>
              <a:rPr lang="it-IT" sz="2400" dirty="0" smtClean="0">
                <a:solidFill>
                  <a:schemeClr val="bg1"/>
                </a:solidFill>
              </a:rPr>
              <a:t>Come si sviluppa e struttura l’esperienza del Sé. </a:t>
            </a:r>
          </a:p>
          <a:p>
            <a:pPr marL="342900" indent="-342900" algn="l">
              <a:buClr>
                <a:schemeClr val="accent3"/>
              </a:buClr>
              <a:buFont typeface="Wingdings" charset="2"/>
              <a:buChar char="Ø"/>
            </a:pPr>
            <a:r>
              <a:rPr lang="it-IT" sz="2400" dirty="0" smtClean="0">
                <a:solidFill>
                  <a:schemeClr val="bg1"/>
                </a:solidFill>
              </a:rPr>
              <a:t>Emerge dalla dialettica tra mondo interno e realtà esterna attraverso processi di illusione e creazione. </a:t>
            </a:r>
          </a:p>
          <a:p>
            <a:pPr marL="342900" indent="-342900" algn="l">
              <a:buClr>
                <a:schemeClr val="accent3"/>
              </a:buClr>
              <a:buFont typeface="Wingdings" charset="2"/>
              <a:buChar char="Ø"/>
            </a:pPr>
            <a:r>
              <a:rPr lang="it-IT" sz="2400" dirty="0" smtClean="0">
                <a:solidFill>
                  <a:schemeClr val="bg1"/>
                </a:solidFill>
              </a:rPr>
              <a:t>Sottolinea l’importanza delle cura materne affinché bambino possa accedere al mondo esterno</a:t>
            </a:r>
          </a:p>
          <a:p>
            <a:pPr marL="342900" indent="-342900" algn="l">
              <a:buClr>
                <a:schemeClr val="accent3"/>
              </a:buClr>
              <a:buFont typeface="Wingdings" charset="2"/>
              <a:buChar char="Ø"/>
            </a:pPr>
            <a:r>
              <a:rPr lang="it-IT" sz="2400" dirty="0" smtClean="0">
                <a:solidFill>
                  <a:schemeClr val="bg1"/>
                </a:solidFill>
              </a:rPr>
              <a:t>La matrice relazionale md-bambino definisce una unità spazio-temporale stabile dove iniziare a differenziare me e non-Me. </a:t>
            </a:r>
          </a:p>
          <a:p>
            <a:pPr marL="342900" indent="-342900" algn="l">
              <a:buClr>
                <a:schemeClr val="accent3"/>
              </a:buClr>
              <a:buFont typeface="Wingdings" charset="2"/>
              <a:buChar char="Ø"/>
            </a:pPr>
            <a:r>
              <a:rPr lang="it-IT" sz="2400" dirty="0" smtClean="0">
                <a:solidFill>
                  <a:schemeClr val="bg1"/>
                </a:solidFill>
              </a:rPr>
              <a:t>Spinta innata alla crescita, allo sviluppo a partecipare in modo attivo. </a:t>
            </a:r>
          </a:p>
        </p:txBody>
      </p:sp>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1062" y="863600"/>
            <a:ext cx="4960938" cy="5312500"/>
          </a:xfrm>
          <a:prstGeom prst="rect">
            <a:avLst/>
          </a:prstGeom>
        </p:spPr>
      </p:pic>
    </p:spTree>
    <p:extLst>
      <p:ext uri="{BB962C8B-B14F-4D97-AF65-F5344CB8AC3E}">
        <p14:creationId xmlns:p14="http://schemas.microsoft.com/office/powerpoint/2010/main" val="1412461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lvl="1" algn="l"/>
            <a:r>
              <a:rPr lang="it-IT" altLang="it-IT" sz="2800" b="1" dirty="0" smtClean="0">
                <a:solidFill>
                  <a:schemeClr val="bg1"/>
                </a:solidFill>
              </a:rPr>
              <a:t>Sviluppo emozionale primario e le funzioni dell’ambiente</a:t>
            </a:r>
          </a:p>
          <a:p>
            <a:pPr lvl="1" algn="l"/>
            <a:r>
              <a:rPr lang="it-IT" altLang="it-IT" sz="2400" dirty="0" smtClean="0">
                <a:solidFill>
                  <a:schemeClr val="bg1"/>
                </a:solidFill>
              </a:rPr>
              <a:t>Bisogna </a:t>
            </a:r>
            <a:r>
              <a:rPr lang="it-IT" altLang="it-IT" sz="2400" dirty="0">
                <a:solidFill>
                  <a:schemeClr val="bg1"/>
                </a:solidFill>
              </a:rPr>
              <a:t>distinguere e definire il concetto di “Sé” da quello di “Io”.</a:t>
            </a:r>
          </a:p>
          <a:p>
            <a:pPr lvl="1"/>
            <a:r>
              <a:rPr lang="it-IT" altLang="it-IT" sz="2400" b="1" dirty="0">
                <a:solidFill>
                  <a:schemeClr val="bg1"/>
                </a:solidFill>
              </a:rPr>
              <a:t>Sé</a:t>
            </a:r>
          </a:p>
          <a:p>
            <a:pPr lvl="1" algn="l"/>
            <a:r>
              <a:rPr lang="it-IT" altLang="it-IT" sz="2400" dirty="0">
                <a:solidFill>
                  <a:schemeClr val="bg1"/>
                </a:solidFill>
              </a:rPr>
              <a:t>Fin dalla nascita </a:t>
            </a:r>
            <a:r>
              <a:rPr lang="it-IT" altLang="it-IT" sz="2400" dirty="0" err="1">
                <a:solidFill>
                  <a:schemeClr val="bg1"/>
                </a:solidFill>
              </a:rPr>
              <a:t>Winnicott</a:t>
            </a:r>
            <a:r>
              <a:rPr lang="it-IT" altLang="it-IT" sz="2400" dirty="0">
                <a:solidFill>
                  <a:schemeClr val="bg1"/>
                </a:solidFill>
              </a:rPr>
              <a:t> postula l’esistenza di un </a:t>
            </a:r>
            <a:r>
              <a:rPr lang="it-IT" altLang="it-IT" sz="2400" i="1" dirty="0">
                <a:solidFill>
                  <a:schemeClr val="bg1"/>
                </a:solidFill>
              </a:rPr>
              <a:t>Sé centrale</a:t>
            </a:r>
            <a:r>
              <a:rPr lang="it-IT" altLang="it-IT" sz="2400" dirty="0">
                <a:solidFill>
                  <a:schemeClr val="bg1"/>
                </a:solidFill>
              </a:rPr>
              <a:t> che grazie alle cure materne può evolversi verso un Sé individuale capace di distinguere il Me dal non-Me.</a:t>
            </a:r>
          </a:p>
          <a:p>
            <a:pPr lvl="1" algn="l"/>
            <a:r>
              <a:rPr lang="it-IT" altLang="it-IT" sz="2400" dirty="0">
                <a:solidFill>
                  <a:schemeClr val="bg1"/>
                </a:solidFill>
              </a:rPr>
              <a:t>Il Sé:</a:t>
            </a:r>
          </a:p>
          <a:p>
            <a:pPr marL="800100" lvl="1" indent="-342900" algn="l">
              <a:buClr>
                <a:schemeClr val="accent2">
                  <a:lumMod val="75000"/>
                </a:schemeClr>
              </a:buClr>
              <a:buFont typeface="Arial" charset="0"/>
              <a:buChar char="•"/>
            </a:pPr>
            <a:r>
              <a:rPr lang="it-IT" altLang="it-IT" sz="2400" dirty="0">
                <a:solidFill>
                  <a:schemeClr val="bg1"/>
                </a:solidFill>
              </a:rPr>
              <a:t>È costituito da aspetti differenti della personalità</a:t>
            </a:r>
          </a:p>
          <a:p>
            <a:pPr marL="800100" lvl="1" indent="-342900" algn="l">
              <a:buClr>
                <a:schemeClr val="accent2">
                  <a:lumMod val="75000"/>
                </a:schemeClr>
              </a:buClr>
              <a:buFont typeface="Arial" charset="0"/>
              <a:buChar char="•"/>
            </a:pPr>
            <a:r>
              <a:rPr lang="it-IT" altLang="it-IT" sz="2400" dirty="0">
                <a:solidFill>
                  <a:schemeClr val="bg1"/>
                </a:solidFill>
              </a:rPr>
              <a:t>Riguarda l’esperienza soggettiva </a:t>
            </a:r>
            <a:r>
              <a:rPr lang="it-IT" altLang="it-IT" sz="2400" i="1" dirty="0">
                <a:solidFill>
                  <a:schemeClr val="bg1"/>
                </a:solidFill>
              </a:rPr>
              <a:t>di essere</a:t>
            </a:r>
            <a:endParaRPr lang="it-IT" altLang="it-IT" sz="2400" dirty="0">
              <a:solidFill>
                <a:schemeClr val="bg1"/>
              </a:solidFill>
            </a:endParaRPr>
          </a:p>
          <a:p>
            <a:pPr marL="800100" lvl="1" indent="-342900" algn="l">
              <a:buClr>
                <a:schemeClr val="accent2">
                  <a:lumMod val="75000"/>
                </a:schemeClr>
              </a:buClr>
              <a:buFont typeface="Arial" charset="0"/>
              <a:buChar char="•"/>
            </a:pPr>
            <a:r>
              <a:rPr lang="it-IT" altLang="it-IT" sz="2400" dirty="0">
                <a:solidFill>
                  <a:schemeClr val="bg1"/>
                </a:solidFill>
              </a:rPr>
              <a:t>Informa embrionale è presente nella relazione madre-bambino</a:t>
            </a:r>
          </a:p>
          <a:p>
            <a:pPr marL="800100" lvl="1" indent="-342900" algn="l">
              <a:buClr>
                <a:schemeClr val="accent2">
                  <a:lumMod val="75000"/>
                </a:schemeClr>
              </a:buClr>
              <a:buFont typeface="Arial" charset="0"/>
              <a:buChar char="•"/>
            </a:pPr>
            <a:r>
              <a:rPr lang="it-IT" altLang="it-IT" sz="2400" dirty="0">
                <a:solidFill>
                  <a:schemeClr val="bg1"/>
                </a:solidFill>
              </a:rPr>
              <a:t>È legato alla consapevolezza di se stessi </a:t>
            </a:r>
          </a:p>
          <a:p>
            <a:pPr lvl="1" algn="l"/>
            <a:r>
              <a:rPr lang="it-IT" altLang="it-IT" sz="2400" dirty="0">
                <a:solidFill>
                  <a:schemeClr val="bg1"/>
                </a:solidFill>
              </a:rPr>
              <a:t>Il Sé rappresenta l’aspetto fenomenologico del vissuto dell’esperienza soggettiva, il modo della persona di </a:t>
            </a:r>
            <a:r>
              <a:rPr lang="it-IT" altLang="it-IT" sz="2400" dirty="0" err="1">
                <a:solidFill>
                  <a:schemeClr val="bg1"/>
                </a:solidFill>
              </a:rPr>
              <a:t>autopercepirsi</a:t>
            </a:r>
            <a:r>
              <a:rPr lang="it-IT" altLang="it-IT" sz="2400" dirty="0">
                <a:solidFill>
                  <a:schemeClr val="bg1"/>
                </a:solidFill>
              </a:rPr>
              <a:t> e non una struttura psichica</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258312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sz="2800" b="1" dirty="0" smtClean="0">
                <a:solidFill>
                  <a:schemeClr val="bg1"/>
                </a:solidFill>
              </a:rPr>
              <a:t> io</a:t>
            </a:r>
          </a:p>
          <a:p>
            <a:pPr algn="l">
              <a:lnSpc>
                <a:spcPct val="90000"/>
              </a:lnSpc>
            </a:pPr>
            <a:r>
              <a:rPr lang="it-IT" altLang="it-IT" sz="2400" dirty="0">
                <a:solidFill>
                  <a:schemeClr val="bg1"/>
                </a:solidFill>
              </a:rPr>
              <a:t>L’Io è presente fin dalla nascita (anche se non sviluppato) svolge una funzione organizzativa: elabora le sensazioni e le percezioni di origine corporea organizzandole coerentemente permettendo così l’emergere della realtà psichica personale. </a:t>
            </a:r>
          </a:p>
          <a:p>
            <a:pPr algn="l">
              <a:lnSpc>
                <a:spcPct val="90000"/>
              </a:lnSpc>
            </a:pPr>
            <a:r>
              <a:rPr lang="it-IT" altLang="it-IT" sz="2400" dirty="0" smtClean="0">
                <a:solidFill>
                  <a:schemeClr val="bg1"/>
                </a:solidFill>
              </a:rPr>
              <a:t>Nel </a:t>
            </a:r>
            <a:r>
              <a:rPr lang="it-IT" altLang="it-IT" sz="2400" dirty="0">
                <a:solidFill>
                  <a:schemeClr val="bg1"/>
                </a:solidFill>
              </a:rPr>
              <a:t>neonato l’Io (debole) è completamente dipendente dall’Io </a:t>
            </a:r>
            <a:r>
              <a:rPr lang="it-IT" altLang="it-IT" sz="2400" dirty="0" err="1">
                <a:solidFill>
                  <a:schemeClr val="bg1"/>
                </a:solidFill>
              </a:rPr>
              <a:t>supportivo</a:t>
            </a:r>
            <a:r>
              <a:rPr lang="it-IT" altLang="it-IT" sz="2400" dirty="0">
                <a:solidFill>
                  <a:schemeClr val="bg1"/>
                </a:solidFill>
              </a:rPr>
              <a:t> della madre.</a:t>
            </a:r>
          </a:p>
          <a:p>
            <a:pPr algn="l">
              <a:lnSpc>
                <a:spcPct val="90000"/>
              </a:lnSpc>
            </a:pPr>
            <a:r>
              <a:rPr lang="it-IT" altLang="it-IT" sz="2400" dirty="0">
                <a:solidFill>
                  <a:schemeClr val="bg1"/>
                </a:solidFill>
              </a:rPr>
              <a:t>Quindi in questo primo periodo la forza dell’Io sarà legata alla capacità della madre di rispondere ai bisogni fisiologici ed emotivi primari del bambino.</a:t>
            </a:r>
          </a:p>
          <a:p>
            <a:pPr algn="l">
              <a:lnSpc>
                <a:spcPct val="90000"/>
              </a:lnSpc>
            </a:pPr>
            <a:r>
              <a:rPr lang="it-IT" altLang="it-IT" sz="2400" dirty="0">
                <a:solidFill>
                  <a:schemeClr val="bg1"/>
                </a:solidFill>
              </a:rPr>
              <a:t>La cure materne sono alla base della sensazione di </a:t>
            </a:r>
            <a:r>
              <a:rPr lang="it-IT" altLang="it-IT" sz="2400" b="1" i="1" dirty="0">
                <a:solidFill>
                  <a:schemeClr val="bg1"/>
                </a:solidFill>
              </a:rPr>
              <a:t>continuità dell’essere</a:t>
            </a:r>
            <a:r>
              <a:rPr lang="it-IT" altLang="it-IT" sz="2400" b="1" dirty="0">
                <a:solidFill>
                  <a:schemeClr val="bg1"/>
                </a:solidFill>
              </a:rPr>
              <a:t> </a:t>
            </a:r>
            <a:r>
              <a:rPr lang="it-IT" altLang="it-IT" sz="2400" dirty="0">
                <a:solidFill>
                  <a:schemeClr val="bg1"/>
                </a:solidFill>
              </a:rPr>
              <a:t>fondamentale per la forza dell’Io. </a:t>
            </a:r>
          </a:p>
          <a:p>
            <a:pPr algn="l">
              <a:lnSpc>
                <a:spcPct val="90000"/>
              </a:lnSpc>
            </a:pPr>
            <a:r>
              <a:rPr lang="it-IT" altLang="it-IT" sz="2400" dirty="0" smtClean="0">
                <a:solidFill>
                  <a:schemeClr val="bg1"/>
                </a:solidFill>
              </a:rPr>
              <a:t>Inizialmente </a:t>
            </a:r>
            <a:r>
              <a:rPr lang="it-IT" altLang="it-IT" sz="2400" dirty="0">
                <a:solidFill>
                  <a:schemeClr val="bg1"/>
                </a:solidFill>
              </a:rPr>
              <a:t>quando l’Io è ancora debole, le forze dell’ Es possono risultare travolgenti</a:t>
            </a:r>
          </a:p>
          <a:p>
            <a:pPr algn="l">
              <a:lnSpc>
                <a:spcPct val="90000"/>
              </a:lnSpc>
            </a:pPr>
            <a:r>
              <a:rPr lang="it-IT" altLang="it-IT" sz="2400" dirty="0">
                <a:solidFill>
                  <a:schemeClr val="bg1"/>
                </a:solidFill>
              </a:rPr>
              <a:t>È necessaria una struttura psichica (Io) che permetta di ascrivere le pulsioni dell’Es all’interno della propria esperienza personale</a:t>
            </a:r>
          </a:p>
          <a:p>
            <a:pPr algn="l"/>
            <a:r>
              <a:rPr lang="it-IT" altLang="it-IT" sz="2400" dirty="0" smtClean="0">
                <a:solidFill>
                  <a:schemeClr val="bg1"/>
                </a:solidFill>
              </a:rPr>
              <a:t>La </a:t>
            </a:r>
            <a:r>
              <a:rPr lang="it-IT" altLang="it-IT" sz="2400" dirty="0">
                <a:solidFill>
                  <a:schemeClr val="bg1"/>
                </a:solidFill>
              </a:rPr>
              <a:t>continuità dell’essere, il fatto di percepirsi soggettivamente in una unità coerente, permette di percepire le stesse richieste dell’ Es come qualcosa di proprio la cui soddisfazione rinforza l’Io stesso.</a:t>
            </a:r>
          </a:p>
          <a:p>
            <a:pPr algn="l"/>
            <a:endParaRPr lang="it-IT" sz="2800" b="1" dirty="0" smtClean="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51981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800" b="1" dirty="0" smtClean="0">
                <a:solidFill>
                  <a:schemeClr val="bg1"/>
                </a:solidFill>
              </a:rPr>
              <a:t>Dipendenza assoluta</a:t>
            </a:r>
          </a:p>
          <a:p>
            <a:pPr algn="l"/>
            <a:r>
              <a:rPr lang="it-IT" altLang="it-IT" sz="2400" dirty="0" smtClean="0">
                <a:solidFill>
                  <a:schemeClr val="bg1"/>
                </a:solidFill>
              </a:rPr>
              <a:t>Nello </a:t>
            </a:r>
            <a:r>
              <a:rPr lang="it-IT" altLang="it-IT" sz="2400" dirty="0">
                <a:solidFill>
                  <a:schemeClr val="bg1"/>
                </a:solidFill>
              </a:rPr>
              <a:t>stato di dipendenza assoluta il bambino non distingue l’esterno dall’interno, non percepisce qualcosa oltre a se stesso.</a:t>
            </a:r>
          </a:p>
          <a:p>
            <a:pPr algn="l"/>
            <a:r>
              <a:rPr lang="it-IT" altLang="it-IT" sz="2400" dirty="0">
                <a:solidFill>
                  <a:schemeClr val="bg1"/>
                </a:solidFill>
              </a:rPr>
              <a:t>Per </a:t>
            </a:r>
            <a:r>
              <a:rPr lang="it-IT" altLang="it-IT" sz="2400" dirty="0" err="1">
                <a:solidFill>
                  <a:schemeClr val="bg1"/>
                </a:solidFill>
              </a:rPr>
              <a:t>Winnicott</a:t>
            </a:r>
            <a:r>
              <a:rPr lang="it-IT" altLang="it-IT" sz="2400" dirty="0">
                <a:solidFill>
                  <a:schemeClr val="bg1"/>
                </a:solidFill>
              </a:rPr>
              <a:t> lo sviluppo psichico è imprescindibile dall’unità madre-bambino: “il bambino è qualcosa che non esiste come un’entità a sé” </a:t>
            </a:r>
            <a:r>
              <a:rPr lang="it-IT" altLang="it-IT" sz="2400" dirty="0" smtClean="0">
                <a:solidFill>
                  <a:schemeClr val="bg1"/>
                </a:solidFill>
              </a:rPr>
              <a:t>→può emergere solo da una matrice relazionale</a:t>
            </a:r>
            <a:endParaRPr lang="it-IT" altLang="it-IT" sz="2400" dirty="0">
              <a:solidFill>
                <a:schemeClr val="bg1"/>
              </a:solidFill>
            </a:endParaRPr>
          </a:p>
          <a:p>
            <a:pPr algn="l">
              <a:lnSpc>
                <a:spcPct val="90000"/>
              </a:lnSpc>
            </a:pPr>
            <a:r>
              <a:rPr lang="it-IT" altLang="it-IT" sz="2400" dirty="0">
                <a:solidFill>
                  <a:schemeClr val="bg1"/>
                </a:solidFill>
              </a:rPr>
              <a:t>A</a:t>
            </a:r>
            <a:r>
              <a:rPr lang="it-IT" altLang="it-IT" sz="2400" dirty="0" smtClean="0">
                <a:solidFill>
                  <a:schemeClr val="bg1"/>
                </a:solidFill>
              </a:rPr>
              <a:t> </a:t>
            </a:r>
            <a:r>
              <a:rPr lang="it-IT" altLang="it-IT" sz="2400" dirty="0">
                <a:solidFill>
                  <a:schemeClr val="bg1"/>
                </a:solidFill>
              </a:rPr>
              <a:t>partire dalle </a:t>
            </a:r>
            <a:r>
              <a:rPr lang="it-IT" altLang="it-IT" sz="2400" b="1" dirty="0">
                <a:solidFill>
                  <a:schemeClr val="bg1"/>
                </a:solidFill>
              </a:rPr>
              <a:t>cure materne </a:t>
            </a:r>
            <a:r>
              <a:rPr lang="it-IT" altLang="it-IT" sz="2400" dirty="0" smtClean="0">
                <a:solidFill>
                  <a:schemeClr val="bg1"/>
                </a:solidFill>
              </a:rPr>
              <a:t>sarà </a:t>
            </a:r>
            <a:r>
              <a:rPr lang="it-IT" altLang="it-IT" sz="2400" dirty="0">
                <a:solidFill>
                  <a:schemeClr val="bg1"/>
                </a:solidFill>
              </a:rPr>
              <a:t>possibile passare da uno stato di </a:t>
            </a:r>
            <a:r>
              <a:rPr lang="it-IT" altLang="it-IT" sz="2400" dirty="0" smtClean="0">
                <a:solidFill>
                  <a:schemeClr val="bg1"/>
                </a:solidFill>
              </a:rPr>
              <a:t>indifferenziazione, </a:t>
            </a:r>
            <a:r>
              <a:rPr lang="it-IT" altLang="it-IT" sz="2400" dirty="0">
                <a:solidFill>
                  <a:schemeClr val="bg1"/>
                </a:solidFill>
              </a:rPr>
              <a:t>rispetto all’ambiente </a:t>
            </a:r>
            <a:r>
              <a:rPr lang="it-IT" altLang="it-IT" sz="2400" dirty="0" smtClean="0">
                <a:solidFill>
                  <a:schemeClr val="bg1"/>
                </a:solidFill>
              </a:rPr>
              <a:t>circostante, </a:t>
            </a:r>
            <a:r>
              <a:rPr lang="it-IT" altLang="it-IT" sz="2400" dirty="0">
                <a:solidFill>
                  <a:schemeClr val="bg1"/>
                </a:solidFill>
              </a:rPr>
              <a:t>ad uno di separazione dove il bambino percepisce la relazione tra il Sé e gli oggetti esterni separati. </a:t>
            </a:r>
          </a:p>
          <a:p>
            <a:pPr algn="l">
              <a:lnSpc>
                <a:spcPct val="90000"/>
              </a:lnSpc>
            </a:pPr>
            <a:r>
              <a:rPr lang="it-IT" altLang="it-IT" sz="2400" dirty="0" smtClean="0">
                <a:solidFill>
                  <a:schemeClr val="bg1"/>
                </a:solidFill>
              </a:rPr>
              <a:t>necessario </a:t>
            </a:r>
            <a:r>
              <a:rPr lang="it-IT" altLang="it-IT" sz="2400" dirty="0">
                <a:solidFill>
                  <a:schemeClr val="bg1"/>
                </a:solidFill>
              </a:rPr>
              <a:t>che la madre garantisca la soddisfazione dei bisogni primari del bambino adattandosi alle sue richieste per permettere lo sviluppo delle sue potenzialità innate.  </a:t>
            </a:r>
            <a:endParaRPr lang="it-IT" altLang="it-IT" sz="2400" dirty="0" smtClean="0">
              <a:solidFill>
                <a:schemeClr val="bg1"/>
              </a:solidFill>
            </a:endParaRPr>
          </a:p>
          <a:p>
            <a:pPr algn="l">
              <a:lnSpc>
                <a:spcPct val="90000"/>
              </a:lnSpc>
            </a:pPr>
            <a:endParaRPr lang="it-IT" altLang="it-IT" sz="2400" dirty="0">
              <a:solidFill>
                <a:schemeClr val="bg1"/>
              </a:solidFill>
            </a:endParaRPr>
          </a:p>
          <a:p>
            <a:pPr algn="l">
              <a:lnSpc>
                <a:spcPct val="90000"/>
              </a:lnSpc>
            </a:pPr>
            <a:r>
              <a:rPr lang="it-IT" altLang="it-IT" sz="2400" i="1" u="sng" dirty="0" smtClean="0">
                <a:solidFill>
                  <a:schemeClr val="bg1"/>
                </a:solidFill>
              </a:rPr>
              <a:t>preoccupazione </a:t>
            </a:r>
            <a:r>
              <a:rPr lang="it-IT" altLang="it-IT" sz="2400" i="1" u="sng" dirty="0">
                <a:solidFill>
                  <a:schemeClr val="bg1"/>
                </a:solidFill>
              </a:rPr>
              <a:t>materna primaria</a:t>
            </a:r>
            <a:r>
              <a:rPr lang="it-IT" altLang="it-IT" sz="2400" u="sng" dirty="0">
                <a:solidFill>
                  <a:schemeClr val="bg1"/>
                </a:solidFill>
              </a:rPr>
              <a:t> </a:t>
            </a:r>
            <a:r>
              <a:rPr lang="it-IT" altLang="it-IT" sz="2400" dirty="0">
                <a:solidFill>
                  <a:schemeClr val="bg1"/>
                </a:solidFill>
              </a:rPr>
              <a:t>per definire quello stato della madre (dalla fine della gravidanza per alcune settimane) di “malattia normale” in cui ritira temporaneamente i suoi interessi dall’esterno e abbandona alcuni aspetti della sua personalità,  per sintonizzarsi completamente con le richieste del bambino</a:t>
            </a:r>
            <a:r>
              <a:rPr lang="it-IT" altLang="it-IT" sz="2400" dirty="0" smtClean="0">
                <a:solidFill>
                  <a:schemeClr val="bg1"/>
                </a:solidFill>
              </a:rPr>
              <a:t>.</a:t>
            </a:r>
            <a:endParaRPr lang="it-IT" altLang="it-IT" sz="2400" dirty="0">
              <a:solidFill>
                <a:schemeClr val="bg1"/>
              </a:solidFill>
            </a:endParaRPr>
          </a:p>
          <a:p>
            <a:pPr algn="l">
              <a:lnSpc>
                <a:spcPct val="90000"/>
              </a:lnSpc>
            </a:pPr>
            <a:r>
              <a:rPr lang="it-IT" altLang="it-IT" sz="2400" dirty="0">
                <a:solidFill>
                  <a:schemeClr val="bg1"/>
                </a:solidFill>
              </a:rPr>
              <a:t>Da dove trae origine questa “sensibilità esaltata”?</a:t>
            </a:r>
          </a:p>
          <a:p>
            <a:pPr algn="l">
              <a:lnSpc>
                <a:spcPct val="90000"/>
              </a:lnSpc>
            </a:pPr>
            <a:endParaRPr lang="it-IT" altLang="it-IT" sz="2400" dirty="0">
              <a:solidFill>
                <a:schemeClr val="bg1"/>
              </a:solidFill>
            </a:endParaRPr>
          </a:p>
          <a:p>
            <a:pPr algn="l"/>
            <a:endParaRPr lang="it-IT" altLang="it-IT" sz="2400" dirty="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
        <p:nvSpPr>
          <p:cNvPr id="2" name="Ovale 1"/>
          <p:cNvSpPr/>
          <p:nvPr/>
        </p:nvSpPr>
        <p:spPr>
          <a:xfrm>
            <a:off x="3429000" y="3529013"/>
            <a:ext cx="2528888" cy="85725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7" name="Connettore 2 6"/>
          <p:cNvCxnSpPr/>
          <p:nvPr/>
        </p:nvCxnSpPr>
        <p:spPr>
          <a:xfrm flipH="1">
            <a:off x="2071688" y="4386263"/>
            <a:ext cx="2428875" cy="51435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7539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just">
              <a:lnSpc>
                <a:spcPct val="90000"/>
              </a:lnSpc>
            </a:pPr>
            <a:r>
              <a:rPr lang="it-IT" altLang="it-IT" sz="2400" dirty="0">
                <a:solidFill>
                  <a:schemeClr val="bg1"/>
                </a:solidFill>
              </a:rPr>
              <a:t>L’aspetto centrale è il riemergere, attraverso l’ipnosi,  dell’emozione negativa inespressa associata all’evento traumatico dimenticato. Questo metodo, definito </a:t>
            </a:r>
            <a:r>
              <a:rPr lang="it-IT" altLang="it-IT" sz="2400" b="1" dirty="0">
                <a:solidFill>
                  <a:schemeClr val="bg1"/>
                </a:solidFill>
              </a:rPr>
              <a:t>catartico</a:t>
            </a:r>
            <a:r>
              <a:rPr lang="it-IT" altLang="it-IT" sz="2400" dirty="0">
                <a:solidFill>
                  <a:schemeClr val="bg1"/>
                </a:solidFill>
              </a:rPr>
              <a:t> permetteva di ricomporre la scissione psichica riportando alla consapevolezza il ricordo (con l’emozione) e far scomparire i sintomi.</a:t>
            </a:r>
          </a:p>
          <a:p>
            <a:pPr algn="just">
              <a:lnSpc>
                <a:spcPct val="90000"/>
              </a:lnSpc>
            </a:pPr>
            <a:r>
              <a:rPr lang="it-IT" altLang="it-IT" sz="2400" dirty="0">
                <a:solidFill>
                  <a:schemeClr val="bg1"/>
                </a:solidFill>
              </a:rPr>
              <a:t>Nell’articolo “Comunicazione preliminare sul meccanismo psichico dei fenomeni isterici” Freud e </a:t>
            </a:r>
            <a:r>
              <a:rPr lang="it-IT" altLang="it-IT" sz="2400" dirty="0" err="1">
                <a:solidFill>
                  <a:schemeClr val="bg1"/>
                </a:solidFill>
              </a:rPr>
              <a:t>Breuer</a:t>
            </a:r>
            <a:r>
              <a:rPr lang="it-IT" altLang="it-IT" sz="2400" dirty="0">
                <a:solidFill>
                  <a:schemeClr val="bg1"/>
                </a:solidFill>
              </a:rPr>
              <a:t> (1892) sottolineano come il metodo catartico</a:t>
            </a:r>
            <a:r>
              <a:rPr lang="it-IT" altLang="it-IT" sz="2400" dirty="0" smtClean="0">
                <a:solidFill>
                  <a:schemeClr val="bg1"/>
                </a:solidFill>
              </a:rPr>
              <a:t>, in </a:t>
            </a:r>
            <a:r>
              <a:rPr lang="it-IT" altLang="it-IT" sz="2400" dirty="0">
                <a:solidFill>
                  <a:schemeClr val="bg1"/>
                </a:solidFill>
              </a:rPr>
              <a:t>senso </a:t>
            </a:r>
            <a:r>
              <a:rPr lang="it-IT" altLang="it-IT" sz="2400" dirty="0" err="1">
                <a:solidFill>
                  <a:schemeClr val="bg1"/>
                </a:solidFill>
              </a:rPr>
              <a:t>abreativo</a:t>
            </a:r>
            <a:r>
              <a:rPr lang="it-IT" altLang="it-IT" sz="2400" dirty="0">
                <a:solidFill>
                  <a:schemeClr val="bg1"/>
                </a:solidFill>
              </a:rPr>
              <a:t>, consenta di cogliere il collegamento tra un evento traumatico rimosso ed i comportamenti di cui il paziente è consapevole, laddove il tradizionale metodo ipnotico mirava alla semplice risoluzione delle amnesie. </a:t>
            </a:r>
          </a:p>
          <a:p>
            <a:pPr algn="just">
              <a:lnSpc>
                <a:spcPct val="90000"/>
              </a:lnSpc>
            </a:pPr>
            <a:r>
              <a:rPr lang="it-IT" altLang="it-IT" sz="2400" dirty="0">
                <a:solidFill>
                  <a:schemeClr val="bg1"/>
                </a:solidFill>
              </a:rPr>
              <a:t>Il ricordo traumatico responsabile dei sintomi isterici è inconscio </a:t>
            </a:r>
            <a:endParaRPr lang="it-IT" altLang="it-IT" sz="2400" dirty="0" smtClean="0">
              <a:solidFill>
                <a:schemeClr val="bg1"/>
              </a:solidFill>
            </a:endParaRPr>
          </a:p>
          <a:p>
            <a:pPr algn="just">
              <a:lnSpc>
                <a:spcPct val="90000"/>
              </a:lnSpc>
            </a:pPr>
            <a:r>
              <a:rPr lang="it-IT" altLang="it-IT" sz="2400" dirty="0" smtClean="0">
                <a:solidFill>
                  <a:schemeClr val="bg1"/>
                </a:solidFill>
              </a:rPr>
              <a:t>In </a:t>
            </a:r>
            <a:r>
              <a:rPr lang="it-IT" altLang="it-IT" sz="2400" dirty="0">
                <a:solidFill>
                  <a:schemeClr val="bg1"/>
                </a:solidFill>
              </a:rPr>
              <a:t>questo senso a partire dalla ridefinizione del concetto di trauma (qualsiasi evento che provochi affetti penosi, dell’angoscia e terrore psichico), le differenti forme isteriche diventano ascrivibili  alla categoria di </a:t>
            </a:r>
            <a:r>
              <a:rPr lang="it-IT" altLang="it-IT" sz="2400" b="1" dirty="0">
                <a:solidFill>
                  <a:schemeClr val="bg1"/>
                </a:solidFill>
              </a:rPr>
              <a:t>isteria traumatica</a:t>
            </a:r>
            <a:r>
              <a:rPr lang="it-IT" altLang="it-IT" sz="2400" dirty="0">
                <a:solidFill>
                  <a:schemeClr val="bg1"/>
                </a:solidFill>
              </a:rPr>
              <a:t>.  </a:t>
            </a:r>
          </a:p>
          <a:p>
            <a:pPr marL="342900" indent="-342900" algn="l">
              <a:buFont typeface="Arial" charset="0"/>
              <a:buChar char="•"/>
            </a:pPr>
            <a:endParaRPr lang="it-IT" sz="2400" dirty="0" smtClean="0">
              <a:solidFill>
                <a:schemeClr val="bg1"/>
              </a:solidFill>
            </a:endParaRPr>
          </a:p>
          <a:p>
            <a:pPr algn="l"/>
            <a:r>
              <a:rPr lang="it-IT" sz="2400" dirty="0" smtClean="0">
                <a:solidFill>
                  <a:schemeClr val="bg1"/>
                </a:solidFill>
              </a:rPr>
              <a:t> </a:t>
            </a:r>
          </a:p>
        </p:txBody>
      </p:sp>
      <p:sp>
        <p:nvSpPr>
          <p:cNvPr id="7" name="CasellaDiTesto 6"/>
          <p:cNvSpPr txBox="1"/>
          <p:nvPr/>
        </p:nvSpPr>
        <p:spPr>
          <a:xfrm>
            <a:off x="643467" y="423333"/>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984600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400" dirty="0">
                <a:solidFill>
                  <a:schemeClr val="bg1"/>
                </a:solidFill>
              </a:rPr>
              <a:t>Da una sua identificazione inconscia con lo stato di assoluta dipendenza; dal ricordo non conscio della sua esperienza di dipendenza assoluta. </a:t>
            </a:r>
          </a:p>
          <a:p>
            <a:pPr algn="l"/>
            <a:r>
              <a:rPr lang="it-IT" altLang="it-IT" sz="2400" dirty="0">
                <a:solidFill>
                  <a:schemeClr val="bg1"/>
                </a:solidFill>
              </a:rPr>
              <a:t>In questo senso la madre guardando il bambino vede se stessa, così come il bambino guardandola vede se stesso (non essendo ancora in grado di distinguere il me dal non-me). </a:t>
            </a:r>
          </a:p>
          <a:p>
            <a:pPr algn="l"/>
            <a:r>
              <a:rPr lang="it-IT" altLang="it-IT" sz="2400" dirty="0">
                <a:solidFill>
                  <a:schemeClr val="bg1"/>
                </a:solidFill>
              </a:rPr>
              <a:t>In questo gioco speculare di rispecchiamenti il bambino esperisce il riconoscimento del suo Sé nascente da parte della madre cosi che “quando io guardo, io vengo visto, quindi esisto” (</a:t>
            </a:r>
            <a:r>
              <a:rPr lang="it-IT" altLang="it-IT" sz="2400" dirty="0" err="1">
                <a:solidFill>
                  <a:schemeClr val="bg1"/>
                </a:solidFill>
              </a:rPr>
              <a:t>Winnicott</a:t>
            </a:r>
            <a:r>
              <a:rPr lang="it-IT" altLang="it-IT" sz="2400" dirty="0">
                <a:solidFill>
                  <a:schemeClr val="bg1"/>
                </a:solidFill>
              </a:rPr>
              <a:t>, 1967). </a:t>
            </a:r>
          </a:p>
          <a:p>
            <a:pPr algn="l"/>
            <a:r>
              <a:rPr lang="it-IT" altLang="it-IT" sz="2400" dirty="0">
                <a:solidFill>
                  <a:schemeClr val="bg1"/>
                </a:solidFill>
              </a:rPr>
              <a:t>Queste esperienze unite a quelle di sintonizzazione corporea tra madre e bambino determinano il senso di reciprocità del bambino stesso e quindi delle sue future capacità comunicative.  </a:t>
            </a:r>
            <a:endParaRPr lang="it-IT" altLang="it-IT" sz="2400" dirty="0" smtClean="0">
              <a:solidFill>
                <a:schemeClr val="bg1"/>
              </a:solidFill>
            </a:endParaRPr>
          </a:p>
          <a:p>
            <a:pPr algn="l"/>
            <a:r>
              <a:rPr lang="it-IT" altLang="it-IT" sz="2400" dirty="0">
                <a:solidFill>
                  <a:schemeClr val="bg1"/>
                </a:solidFill>
              </a:rPr>
              <a:t>Dalla preoccupazione primaria però la madre deve divenire </a:t>
            </a:r>
            <a:r>
              <a:rPr lang="it-IT" altLang="it-IT" sz="2400" i="1" dirty="0"/>
              <a:t>sufficientemente buona</a:t>
            </a:r>
            <a:r>
              <a:rPr lang="it-IT" altLang="it-IT" sz="2400" dirty="0" smtClean="0"/>
              <a:t>.</a:t>
            </a:r>
          </a:p>
          <a:p>
            <a:pPr algn="l"/>
            <a:r>
              <a:rPr lang="it-IT" altLang="it-IT" sz="2400" dirty="0">
                <a:solidFill>
                  <a:schemeClr val="bg1"/>
                </a:solidFill>
              </a:rPr>
              <a:t>	</a:t>
            </a:r>
            <a:r>
              <a:rPr lang="it-IT" altLang="it-IT" sz="2400" dirty="0" smtClean="0">
                <a:solidFill>
                  <a:schemeClr val="bg1"/>
                </a:solidFill>
              </a:rPr>
              <a:t>			↓</a:t>
            </a:r>
          </a:p>
          <a:p>
            <a:pPr algn="l"/>
            <a:r>
              <a:rPr lang="it-IT" altLang="it-IT" sz="2400" dirty="0">
                <a:solidFill>
                  <a:schemeClr val="bg1"/>
                </a:solidFill>
              </a:rPr>
              <a:t>deve venire (</a:t>
            </a:r>
            <a:r>
              <a:rPr lang="it-IT" altLang="it-IT" sz="2400" b="1" dirty="0">
                <a:solidFill>
                  <a:schemeClr val="bg1"/>
                </a:solidFill>
              </a:rPr>
              <a:t>umanamente</a:t>
            </a:r>
            <a:r>
              <a:rPr lang="it-IT" altLang="it-IT" sz="2400" dirty="0">
                <a:solidFill>
                  <a:schemeClr val="bg1"/>
                </a:solidFill>
              </a:rPr>
              <a:t>) meno ai bisogni di dipendenza del bambino in modo da permettere al figlio di viverla come distinta dal sé.</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002540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sz="2400" dirty="0" smtClean="0">
                <a:solidFill>
                  <a:schemeClr val="bg1"/>
                </a:solidFill>
              </a:rPr>
              <a:t> </a:t>
            </a:r>
            <a:r>
              <a:rPr lang="it-IT" sz="2400" b="1" dirty="0">
                <a:solidFill>
                  <a:schemeClr val="bg1"/>
                </a:solidFill>
              </a:rPr>
              <a:t>I</a:t>
            </a:r>
            <a:r>
              <a:rPr lang="it-IT" sz="2400" b="1" dirty="0" smtClean="0">
                <a:solidFill>
                  <a:schemeClr val="bg1"/>
                </a:solidFill>
              </a:rPr>
              <a:t>ntegrazione</a:t>
            </a:r>
            <a:r>
              <a:rPr lang="it-IT" sz="2400" dirty="0" smtClean="0">
                <a:solidFill>
                  <a:schemeClr val="bg1"/>
                </a:solidFill>
              </a:rPr>
              <a:t> </a:t>
            </a:r>
          </a:p>
          <a:p>
            <a:pPr algn="l"/>
            <a:r>
              <a:rPr lang="it-IT" altLang="it-IT" sz="2400" dirty="0">
                <a:solidFill>
                  <a:schemeClr val="bg1"/>
                </a:solidFill>
              </a:rPr>
              <a:t>Il bambino nasce in uno stato di non integrazione, non si percepisce come soggetto continuo e coerente all’interno delle dimensioni spazio temporali.</a:t>
            </a:r>
            <a:r>
              <a:rPr lang="it-IT" altLang="it-IT" sz="2400" dirty="0"/>
              <a:t> </a:t>
            </a:r>
            <a:endParaRPr lang="it-IT" altLang="it-IT" sz="2400" dirty="0" smtClean="0"/>
          </a:p>
          <a:p>
            <a:pPr algn="l"/>
            <a:r>
              <a:rPr lang="it-IT" altLang="it-IT" sz="2400" dirty="0">
                <a:solidFill>
                  <a:schemeClr val="bg1"/>
                </a:solidFill>
              </a:rPr>
              <a:t>il bambino </a:t>
            </a:r>
            <a:r>
              <a:rPr lang="it-IT" altLang="it-IT" sz="2400" dirty="0" smtClean="0">
                <a:solidFill>
                  <a:schemeClr val="bg1"/>
                </a:solidFill>
              </a:rPr>
              <a:t>inizia </a:t>
            </a:r>
            <a:r>
              <a:rPr lang="it-IT" altLang="it-IT" sz="2400" dirty="0">
                <a:solidFill>
                  <a:schemeClr val="bg1"/>
                </a:solidFill>
              </a:rPr>
              <a:t>un processo di integrazione e di distinzione tra il me ed il </a:t>
            </a:r>
            <a:r>
              <a:rPr lang="it-IT" altLang="it-IT" sz="2400" dirty="0" smtClean="0">
                <a:solidFill>
                  <a:schemeClr val="bg1"/>
                </a:solidFill>
              </a:rPr>
              <a:t>non-me attraverso le prime </a:t>
            </a:r>
            <a:r>
              <a:rPr lang="it-IT" altLang="it-IT" sz="2400" dirty="0">
                <a:solidFill>
                  <a:schemeClr val="bg1"/>
                </a:solidFill>
              </a:rPr>
              <a:t>percezioni sensoriali e motorie (alternanza sonno-veglia, attività-inattività</a:t>
            </a:r>
            <a:r>
              <a:rPr lang="it-IT" altLang="it-IT" sz="2400" dirty="0" smtClean="0">
                <a:solidFill>
                  <a:schemeClr val="bg1"/>
                </a:solidFill>
              </a:rPr>
              <a:t>).</a:t>
            </a:r>
            <a:endParaRPr lang="it-IT" altLang="it-IT" sz="2400" dirty="0">
              <a:solidFill>
                <a:schemeClr val="bg1"/>
              </a:solidFill>
            </a:endParaRPr>
          </a:p>
          <a:p>
            <a:pPr algn="l"/>
            <a:r>
              <a:rPr lang="it-IT" sz="2400" dirty="0" smtClean="0">
                <a:solidFill>
                  <a:schemeClr val="bg1"/>
                </a:solidFill>
              </a:rPr>
              <a:t>					↓</a:t>
            </a:r>
          </a:p>
          <a:p>
            <a:pPr algn="l"/>
            <a:r>
              <a:rPr lang="it-IT" altLang="it-IT" sz="2400" dirty="0" smtClean="0">
                <a:solidFill>
                  <a:schemeClr val="bg1"/>
                </a:solidFill>
              </a:rPr>
              <a:t>giocano </a:t>
            </a:r>
            <a:r>
              <a:rPr lang="it-IT" altLang="it-IT" sz="2400" dirty="0">
                <a:solidFill>
                  <a:schemeClr val="bg1"/>
                </a:solidFill>
              </a:rPr>
              <a:t>un ruolo fondamentale </a:t>
            </a:r>
            <a:r>
              <a:rPr lang="it-IT" altLang="it-IT" sz="2400" dirty="0" smtClean="0">
                <a:solidFill>
                  <a:schemeClr val="bg1"/>
                </a:solidFill>
              </a:rPr>
              <a:t>le </a:t>
            </a:r>
            <a:r>
              <a:rPr lang="it-IT" altLang="it-IT" sz="2400" dirty="0">
                <a:solidFill>
                  <a:schemeClr val="bg1"/>
                </a:solidFill>
              </a:rPr>
              <a:t>cure materne “prevedibili” e “monotone” che </a:t>
            </a:r>
            <a:r>
              <a:rPr lang="it-IT" altLang="it-IT" sz="2400" dirty="0" smtClean="0">
                <a:solidFill>
                  <a:schemeClr val="bg1"/>
                </a:solidFill>
              </a:rPr>
              <a:t>permettono </a:t>
            </a:r>
            <a:r>
              <a:rPr lang="it-IT" altLang="it-IT" sz="2400" dirty="0">
                <a:solidFill>
                  <a:schemeClr val="bg1"/>
                </a:solidFill>
              </a:rPr>
              <a:t>al bambino di sentirsi riconosciuto e di conoscersi in questo riconoscimento</a:t>
            </a:r>
            <a:r>
              <a:rPr lang="it-IT" altLang="it-IT" sz="2400" dirty="0" smtClean="0">
                <a:solidFill>
                  <a:schemeClr val="bg1"/>
                </a:solidFill>
              </a:rPr>
              <a:t>.</a:t>
            </a:r>
          </a:p>
          <a:p>
            <a:pPr algn="l"/>
            <a:r>
              <a:rPr lang="it-IT" altLang="it-IT" sz="2400" dirty="0" smtClean="0">
                <a:solidFill>
                  <a:schemeClr val="bg1"/>
                </a:solidFill>
              </a:rPr>
              <a:t>Bambino pensato dalla madre come una persona intera, integrata. </a:t>
            </a:r>
          </a:p>
          <a:p>
            <a:pPr algn="l"/>
            <a:endParaRPr lang="it-IT" altLang="it-IT" sz="2400" dirty="0">
              <a:solidFill>
                <a:schemeClr val="bg1"/>
              </a:solidFill>
            </a:endParaRPr>
          </a:p>
          <a:p>
            <a:pPr algn="l"/>
            <a:r>
              <a:rPr lang="it-IT" altLang="it-IT" sz="2400" dirty="0" err="1" smtClean="0">
                <a:solidFill>
                  <a:schemeClr val="bg1"/>
                </a:solidFill>
              </a:rPr>
              <a:t>W</a:t>
            </a:r>
            <a:r>
              <a:rPr lang="it-IT" altLang="it-IT" sz="2400" dirty="0" smtClean="0">
                <a:solidFill>
                  <a:schemeClr val="bg1"/>
                </a:solidFill>
              </a:rPr>
              <a:t>. definisce </a:t>
            </a:r>
            <a:r>
              <a:rPr lang="it-IT" altLang="it-IT" sz="2400" b="1" dirty="0">
                <a:solidFill>
                  <a:schemeClr val="tx1"/>
                </a:solidFill>
              </a:rPr>
              <a:t>holding</a:t>
            </a:r>
            <a:r>
              <a:rPr lang="it-IT" altLang="it-IT" sz="2400" dirty="0">
                <a:solidFill>
                  <a:schemeClr val="bg1"/>
                </a:solidFill>
              </a:rPr>
              <a:t> (contenimento) questa funzione materna primaria: che implica sia un aspetto di protezione del bambino dagli eventi imprevedibili che mettono a rischio il senso di coerenza e continuità dell’essere, sia un aspetto di cura a partire dai bisogni corporei che si trasformano in bisogni dell’Io.</a:t>
            </a:r>
          </a:p>
          <a:p>
            <a:pPr algn="l"/>
            <a:endParaRPr lang="it-IT" sz="2400" dirty="0" smtClean="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5633636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sz="2400" i="1" dirty="0" smtClean="0">
                <a:solidFill>
                  <a:schemeClr val="bg1"/>
                </a:solidFill>
              </a:rPr>
              <a:t> personalizzazione</a:t>
            </a:r>
          </a:p>
          <a:p>
            <a:pPr algn="l"/>
            <a:r>
              <a:rPr lang="it-IT" altLang="it-IT" sz="2400" dirty="0">
                <a:solidFill>
                  <a:schemeClr val="bg1"/>
                </a:solidFill>
              </a:rPr>
              <a:t>Se la vita in senso biologico inizia con il funzionamento corporeo, </a:t>
            </a:r>
            <a:r>
              <a:rPr lang="it-IT" altLang="it-IT" sz="2400" dirty="0" smtClean="0">
                <a:solidFill>
                  <a:schemeClr val="bg1"/>
                </a:solidFill>
              </a:rPr>
              <a:t>l’integrazione </a:t>
            </a:r>
            <a:r>
              <a:rPr lang="it-IT" altLang="it-IT" sz="2400" i="1" dirty="0" smtClean="0">
                <a:solidFill>
                  <a:schemeClr val="bg1"/>
                </a:solidFill>
              </a:rPr>
              <a:t>psiche-soma</a:t>
            </a:r>
            <a:r>
              <a:rPr lang="it-IT" altLang="it-IT" sz="2400" dirty="0" smtClean="0">
                <a:solidFill>
                  <a:schemeClr val="bg1"/>
                </a:solidFill>
              </a:rPr>
              <a:t> </a:t>
            </a:r>
            <a:r>
              <a:rPr lang="it-IT" altLang="it-IT" sz="2400" dirty="0">
                <a:solidFill>
                  <a:schemeClr val="bg1"/>
                </a:solidFill>
              </a:rPr>
              <a:t>non è un dato scontato</a:t>
            </a:r>
          </a:p>
          <a:p>
            <a:pPr algn="l"/>
            <a:r>
              <a:rPr lang="it-IT" altLang="it-IT" sz="2400" dirty="0">
                <a:solidFill>
                  <a:schemeClr val="bg1"/>
                </a:solidFill>
              </a:rPr>
              <a:t>Questo è conseguente all’ organizzazione di uno schema corporeo </a:t>
            </a:r>
          </a:p>
          <a:p>
            <a:pPr algn="l"/>
            <a:r>
              <a:rPr lang="it-IT" altLang="it-IT" sz="2400" dirty="0" smtClean="0">
                <a:solidFill>
                  <a:schemeClr val="bg1"/>
                </a:solidFill>
              </a:rPr>
              <a:t>Con il </a:t>
            </a:r>
            <a:r>
              <a:rPr lang="it-IT" altLang="it-IT" sz="2400" dirty="0">
                <a:solidFill>
                  <a:schemeClr val="bg1"/>
                </a:solidFill>
              </a:rPr>
              <a:t>termine “personificazione” </a:t>
            </a:r>
            <a:r>
              <a:rPr lang="it-IT" altLang="it-IT" sz="2400" dirty="0" err="1">
                <a:solidFill>
                  <a:schemeClr val="bg1"/>
                </a:solidFill>
              </a:rPr>
              <a:t>W</a:t>
            </a:r>
            <a:r>
              <a:rPr lang="it-IT" altLang="it-IT" sz="2400" dirty="0">
                <a:solidFill>
                  <a:schemeClr val="bg1"/>
                </a:solidFill>
              </a:rPr>
              <a:t>. Intende sia il processo di integrazione che porta il Sé all’interno del corpo sia il risultato di tale processo, sentire di essere se stessi nel proprio corpo. </a:t>
            </a:r>
          </a:p>
          <a:p>
            <a:pPr algn="l"/>
            <a:r>
              <a:rPr lang="it-IT" altLang="it-IT" sz="2400" dirty="0">
                <a:solidFill>
                  <a:schemeClr val="bg1"/>
                </a:solidFill>
              </a:rPr>
              <a:t>Questo stato (affatto scontato da raggiungere) è connesso alla funzione di contenimento </a:t>
            </a:r>
            <a:r>
              <a:rPr lang="it-IT" altLang="it-IT" sz="2400" b="1" dirty="0" err="1">
                <a:solidFill>
                  <a:schemeClr val="tx1"/>
                </a:solidFill>
              </a:rPr>
              <a:t>handling</a:t>
            </a:r>
            <a:r>
              <a:rPr lang="it-IT" altLang="it-IT" sz="2400" dirty="0">
                <a:solidFill>
                  <a:schemeClr val="bg1"/>
                </a:solidFill>
              </a:rPr>
              <a:t> con cui la madre “sufficientemente buona” manipola il bambino ed il suo corpo. </a:t>
            </a:r>
          </a:p>
          <a:p>
            <a:pPr algn="l"/>
            <a:r>
              <a:rPr lang="it-IT" altLang="it-IT" sz="2400" dirty="0">
                <a:solidFill>
                  <a:schemeClr val="bg1"/>
                </a:solidFill>
              </a:rPr>
              <a:t>La madre mentre manipola attivamente il bambino lo pensa e percepisce come unità.</a:t>
            </a:r>
          </a:p>
          <a:p>
            <a:pPr algn="l"/>
            <a:r>
              <a:rPr lang="it-IT" altLang="it-IT" sz="2400" dirty="0">
                <a:solidFill>
                  <a:schemeClr val="bg1"/>
                </a:solidFill>
              </a:rPr>
              <a:t>La manipolazione quindi consente al bambino di percepire (a livello sensoriale) e riconoscere il suo corpo come parte del Sé dove i confini corporei delimitano la distinzione tra me e non-me. </a:t>
            </a:r>
          </a:p>
          <a:p>
            <a:pPr algn="l"/>
            <a:r>
              <a:rPr lang="it-IT" altLang="it-IT" sz="2400" dirty="0">
                <a:solidFill>
                  <a:schemeClr val="bg1"/>
                </a:solidFill>
              </a:rPr>
              <a:t>Quindi risposte materne non adeguate ai bisogni del bambino lo renderanno incapace di simbolizzare stati emotivi con il rischio di sviluppare un’ iperattività del funzionamento mentale a scopi riparativo-difensivi.   </a:t>
            </a:r>
          </a:p>
          <a:p>
            <a:pPr algn="l"/>
            <a:endParaRPr lang="it-IT" sz="2400" i="1" dirty="0" smtClean="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979029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sz="2400" b="1" dirty="0" smtClean="0">
                <a:solidFill>
                  <a:schemeClr val="bg1"/>
                </a:solidFill>
              </a:rPr>
              <a:t> </a:t>
            </a:r>
            <a:r>
              <a:rPr lang="it-IT" sz="2400" b="1" dirty="0">
                <a:solidFill>
                  <a:schemeClr val="bg1"/>
                </a:solidFill>
              </a:rPr>
              <a:t>L</a:t>
            </a:r>
            <a:r>
              <a:rPr lang="it-IT" sz="2400" b="1" dirty="0" smtClean="0">
                <a:solidFill>
                  <a:schemeClr val="bg1"/>
                </a:solidFill>
              </a:rPr>
              <a:t>e prime relazioni oggettuali ed il vissuto di onnipotenza</a:t>
            </a:r>
          </a:p>
          <a:p>
            <a:pPr algn="l"/>
            <a:r>
              <a:rPr lang="it-IT" altLang="it-IT" sz="2400" dirty="0">
                <a:solidFill>
                  <a:schemeClr val="bg1"/>
                </a:solidFill>
              </a:rPr>
              <a:t>Il bambino per passare da uno stato di non integrazione alla </a:t>
            </a:r>
            <a:r>
              <a:rPr lang="it-IT" altLang="it-IT" sz="2400" i="1" dirty="0">
                <a:solidFill>
                  <a:schemeClr val="bg1"/>
                </a:solidFill>
              </a:rPr>
              <a:t>realizzazione</a:t>
            </a:r>
            <a:r>
              <a:rPr lang="it-IT" altLang="it-IT" sz="2400" dirty="0">
                <a:solidFill>
                  <a:schemeClr val="bg1"/>
                </a:solidFill>
              </a:rPr>
              <a:t> deve instaurare un rapporto con la madre intesa come non-me.</a:t>
            </a:r>
          </a:p>
          <a:p>
            <a:pPr algn="l"/>
            <a:r>
              <a:rPr lang="it-IT" sz="2400" dirty="0" smtClean="0">
                <a:solidFill>
                  <a:schemeClr val="bg1"/>
                </a:solidFill>
              </a:rPr>
              <a:t>				Valutazione del tempo dello spazio e delle altre qualità della realtà</a:t>
            </a:r>
          </a:p>
          <a:p>
            <a:pPr>
              <a:lnSpc>
                <a:spcPct val="90000"/>
              </a:lnSpc>
            </a:pPr>
            <a:r>
              <a:rPr lang="it-IT" altLang="it-IT" sz="2400" dirty="0">
                <a:solidFill>
                  <a:schemeClr val="bg1"/>
                </a:solidFill>
              </a:rPr>
              <a:t>Deve passare da una relazione con un oggetto percepito soggettivamente ad una con un oggetto percepito oggettivamente. </a:t>
            </a:r>
          </a:p>
          <a:p>
            <a:pPr algn="l">
              <a:lnSpc>
                <a:spcPct val="90000"/>
              </a:lnSpc>
            </a:pPr>
            <a:r>
              <a:rPr lang="it-IT" altLang="it-IT" sz="2400" dirty="0">
                <a:solidFill>
                  <a:schemeClr val="bg1"/>
                </a:solidFill>
              </a:rPr>
              <a:t>Questo passaggio è caratterizzato </a:t>
            </a:r>
            <a:r>
              <a:rPr lang="it-IT" altLang="it-IT" sz="2400" i="1" dirty="0">
                <a:solidFill>
                  <a:schemeClr val="bg1"/>
                </a:solidFill>
              </a:rPr>
              <a:t>dall’illusione onnipotente</a:t>
            </a:r>
            <a:r>
              <a:rPr lang="it-IT" altLang="it-IT" sz="2400" dirty="0">
                <a:solidFill>
                  <a:schemeClr val="bg1"/>
                </a:solidFill>
              </a:rPr>
              <a:t> del bambino di creare l’oggetto</a:t>
            </a:r>
          </a:p>
          <a:p>
            <a:pPr>
              <a:lnSpc>
                <a:spcPct val="90000"/>
              </a:lnSpc>
            </a:pPr>
            <a:r>
              <a:rPr lang="it-IT" altLang="it-IT" sz="2400" dirty="0">
                <a:solidFill>
                  <a:schemeClr val="bg1"/>
                </a:solidFill>
              </a:rPr>
              <a:t>Tale illusione deve essere sostenuta dall’ambiente circostante. </a:t>
            </a:r>
          </a:p>
          <a:p>
            <a:pPr algn="l">
              <a:lnSpc>
                <a:spcPct val="90000"/>
              </a:lnSpc>
            </a:pPr>
            <a:r>
              <a:rPr lang="it-IT" altLang="it-IT" sz="2400" dirty="0" err="1">
                <a:solidFill>
                  <a:schemeClr val="bg1"/>
                </a:solidFill>
              </a:rPr>
              <a:t>W</a:t>
            </a:r>
            <a:r>
              <a:rPr lang="it-IT" altLang="it-IT" sz="2400" dirty="0">
                <a:solidFill>
                  <a:schemeClr val="bg1"/>
                </a:solidFill>
              </a:rPr>
              <a:t>. </a:t>
            </a:r>
            <a:r>
              <a:rPr lang="it-IT" altLang="it-IT" sz="2400" dirty="0" smtClean="0">
                <a:solidFill>
                  <a:schemeClr val="bg1"/>
                </a:solidFill>
              </a:rPr>
              <a:t>Sottolinea </a:t>
            </a:r>
            <a:r>
              <a:rPr lang="it-IT" altLang="it-IT" sz="2400" dirty="0">
                <a:solidFill>
                  <a:schemeClr val="bg1"/>
                </a:solidFill>
              </a:rPr>
              <a:t>il momento </a:t>
            </a:r>
            <a:r>
              <a:rPr lang="it-IT" altLang="it-IT" sz="2400" i="1" dirty="0">
                <a:solidFill>
                  <a:schemeClr val="bg1"/>
                </a:solidFill>
              </a:rPr>
              <a:t>creativo </a:t>
            </a:r>
            <a:r>
              <a:rPr lang="it-IT" altLang="it-IT" sz="2400" dirty="0">
                <a:solidFill>
                  <a:schemeClr val="bg1"/>
                </a:solidFill>
              </a:rPr>
              <a:t>di questo passaggio: il bambino deve </a:t>
            </a:r>
            <a:r>
              <a:rPr lang="it-IT" altLang="it-IT" sz="2400" b="1" dirty="0">
                <a:solidFill>
                  <a:schemeClr val="bg1"/>
                </a:solidFill>
              </a:rPr>
              <a:t>sentire di creare egli stesso l’oggetto e non di averlo scoperto</a:t>
            </a:r>
          </a:p>
          <a:p>
            <a:pPr algn="l">
              <a:lnSpc>
                <a:spcPct val="90000"/>
              </a:lnSpc>
            </a:pPr>
            <a:r>
              <a:rPr lang="it-IT" altLang="it-IT" sz="2400" dirty="0">
                <a:solidFill>
                  <a:schemeClr val="bg1"/>
                </a:solidFill>
              </a:rPr>
              <a:t>Ma per crearlo deve necessariamente prima </a:t>
            </a:r>
            <a:r>
              <a:rPr lang="it-IT" altLang="it-IT" sz="2400" dirty="0" smtClean="0">
                <a:solidFill>
                  <a:schemeClr val="bg1"/>
                </a:solidFill>
              </a:rPr>
              <a:t>scoprirlo (paradosso)</a:t>
            </a:r>
            <a:endParaRPr lang="it-IT" altLang="it-IT" sz="2400" dirty="0">
              <a:solidFill>
                <a:schemeClr val="bg1"/>
              </a:solidFill>
            </a:endParaRPr>
          </a:p>
          <a:p>
            <a:pPr algn="l">
              <a:lnSpc>
                <a:spcPct val="90000"/>
              </a:lnSpc>
            </a:pPr>
            <a:r>
              <a:rPr lang="it-IT" altLang="it-IT" sz="2400" dirty="0">
                <a:solidFill>
                  <a:schemeClr val="bg1"/>
                </a:solidFill>
              </a:rPr>
              <a:t>Il processo di illusione (di creare l’oggetto) supportata dalla madre si inserisce proprio in questo passaggio</a:t>
            </a:r>
          </a:p>
          <a:p>
            <a:pPr algn="l">
              <a:lnSpc>
                <a:spcPct val="90000"/>
              </a:lnSpc>
            </a:pPr>
            <a:r>
              <a:rPr lang="it-IT" altLang="it-IT" sz="2400" dirty="0">
                <a:solidFill>
                  <a:schemeClr val="bg1"/>
                </a:solidFill>
              </a:rPr>
              <a:t>La madre fornisce al figlio l’oggetto che permette la gratificazione del bisogno in quel momento percepito dal bambino che non è ancora in grado di identificare </a:t>
            </a:r>
          </a:p>
          <a:p>
            <a:pPr algn="l"/>
            <a:endParaRPr lang="it-IT" sz="2400" dirty="0" smtClean="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
        <p:nvSpPr>
          <p:cNvPr id="2" name="Callout con freccia in giù 1"/>
          <p:cNvSpPr/>
          <p:nvPr/>
        </p:nvSpPr>
        <p:spPr>
          <a:xfrm>
            <a:off x="7600950" y="713303"/>
            <a:ext cx="1557337" cy="1086922"/>
          </a:xfrm>
          <a:prstGeom prst="downArrowCallout">
            <a:avLst>
              <a:gd name="adj1" fmla="val 25000"/>
              <a:gd name="adj2" fmla="val 25000"/>
              <a:gd name="adj3" fmla="val 25000"/>
              <a:gd name="adj4" fmla="val 41316"/>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7312518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nSpc>
                <a:spcPct val="90000"/>
              </a:lnSpc>
            </a:pPr>
            <a:r>
              <a:rPr lang="it-IT" altLang="it-IT" sz="2400" dirty="0"/>
              <a:t>Es. il bambino che ha fame, percepita come tensione corporea non ancora identificabile, “creerà” nel seno l’oggetto di appagamento se la madre offrirà al figlio il seno come oggetto da creare supportando così l’illusione onnipotente.  </a:t>
            </a:r>
          </a:p>
          <a:p>
            <a:pPr algn="l">
              <a:lnSpc>
                <a:spcPct val="90000"/>
              </a:lnSpc>
            </a:pPr>
            <a:r>
              <a:rPr lang="it-IT" altLang="it-IT" sz="2400" dirty="0">
                <a:solidFill>
                  <a:schemeClr val="bg1"/>
                </a:solidFill>
              </a:rPr>
              <a:t>La funzione materna di “offerta dell’oggetto” si riferisce alla capacità della madre </a:t>
            </a:r>
            <a:r>
              <a:rPr lang="it-IT" altLang="it-IT" sz="2400" dirty="0" smtClean="0">
                <a:solidFill>
                  <a:schemeClr val="bg1"/>
                </a:solidFill>
              </a:rPr>
              <a:t>di </a:t>
            </a:r>
            <a:r>
              <a:rPr lang="it-IT" altLang="it-IT" sz="2400" dirty="0">
                <a:solidFill>
                  <a:schemeClr val="bg1"/>
                </a:solidFill>
              </a:rPr>
              <a:t>offrire in modo costante al figlio, nel momento in cui lui ne ha bisogno ed è pronto a crearlo, l’oggetto necessario al processo di creazione. </a:t>
            </a:r>
          </a:p>
          <a:p>
            <a:pPr algn="l">
              <a:lnSpc>
                <a:spcPct val="90000"/>
              </a:lnSpc>
            </a:pPr>
            <a:endParaRPr lang="it-IT" altLang="it-IT" sz="2400" dirty="0" smtClean="0">
              <a:solidFill>
                <a:schemeClr val="bg1"/>
              </a:solidFill>
            </a:endParaRPr>
          </a:p>
          <a:p>
            <a:pPr algn="l">
              <a:lnSpc>
                <a:spcPct val="90000"/>
              </a:lnSpc>
            </a:pPr>
            <a:r>
              <a:rPr lang="it-IT" altLang="it-IT" sz="2400" dirty="0" smtClean="0">
                <a:solidFill>
                  <a:schemeClr val="bg1"/>
                </a:solidFill>
              </a:rPr>
              <a:t>Se </a:t>
            </a:r>
            <a:r>
              <a:rPr lang="it-IT" altLang="it-IT" sz="2400" dirty="0">
                <a:solidFill>
                  <a:schemeClr val="bg1"/>
                </a:solidFill>
              </a:rPr>
              <a:t>questa funzione non si inserisce nella giusta dimensione spazio temporale (relazionale) anticipando o non rispondendo ai bisogni, il bambino si strutturerà su ritmi esterni e non interni perdendo il senso di continuità dell’essere che è alla base della forza dell’Io. </a:t>
            </a:r>
          </a:p>
          <a:p>
            <a:pPr algn="l">
              <a:lnSpc>
                <a:spcPct val="90000"/>
              </a:lnSpc>
            </a:pPr>
            <a:endParaRPr lang="it-IT" altLang="it-IT" sz="2400" dirty="0" smtClean="0">
              <a:solidFill>
                <a:schemeClr val="bg1"/>
              </a:solidFill>
            </a:endParaRPr>
          </a:p>
          <a:p>
            <a:pPr algn="l">
              <a:lnSpc>
                <a:spcPct val="90000"/>
              </a:lnSpc>
            </a:pPr>
            <a:r>
              <a:rPr lang="it-IT" altLang="it-IT" sz="2400" dirty="0" smtClean="0">
                <a:solidFill>
                  <a:schemeClr val="bg1"/>
                </a:solidFill>
              </a:rPr>
              <a:t>La </a:t>
            </a:r>
            <a:r>
              <a:rPr lang="it-IT" altLang="it-IT" sz="2400" dirty="0">
                <a:solidFill>
                  <a:schemeClr val="bg1"/>
                </a:solidFill>
              </a:rPr>
              <a:t>soddisfazione dei propri desideri attraverso l’illusione di aver creato l’oggetto di appagamento determina nel bambino un </a:t>
            </a:r>
            <a:r>
              <a:rPr lang="it-IT" altLang="it-IT" sz="2400" i="1" dirty="0">
                <a:solidFill>
                  <a:schemeClr val="bg1"/>
                </a:solidFill>
              </a:rPr>
              <a:t>periodo di onnipotenza</a:t>
            </a:r>
            <a:r>
              <a:rPr lang="it-IT" altLang="it-IT" sz="2400" dirty="0">
                <a:solidFill>
                  <a:schemeClr val="bg1"/>
                </a:solidFill>
              </a:rPr>
              <a:t> in cui crede di essere lui stesso il </a:t>
            </a:r>
            <a:r>
              <a:rPr lang="it-IT" altLang="it-IT" sz="2400" dirty="0" smtClean="0">
                <a:solidFill>
                  <a:schemeClr val="bg1"/>
                </a:solidFill>
              </a:rPr>
              <a:t>creatore </a:t>
            </a:r>
            <a:r>
              <a:rPr lang="it-IT" altLang="it-IT" sz="2400" dirty="0">
                <a:solidFill>
                  <a:schemeClr val="bg1"/>
                </a:solidFill>
              </a:rPr>
              <a:t>del mondo. </a:t>
            </a:r>
            <a:endParaRPr lang="it-IT" altLang="it-IT" sz="2400" dirty="0" smtClean="0">
              <a:solidFill>
                <a:schemeClr val="bg1"/>
              </a:solidFill>
            </a:endParaRPr>
          </a:p>
          <a:p>
            <a:pPr algn="l"/>
            <a:r>
              <a:rPr lang="it-IT" altLang="it-IT" sz="2400" dirty="0" err="1" smtClean="0">
                <a:solidFill>
                  <a:schemeClr val="bg1"/>
                </a:solidFill>
              </a:rPr>
              <a:t>W</a:t>
            </a:r>
            <a:r>
              <a:rPr lang="it-IT" altLang="it-IT" sz="2400" dirty="0">
                <a:solidFill>
                  <a:schemeClr val="bg1"/>
                </a:solidFill>
              </a:rPr>
              <a:t>. Sottolinea come l’onnipotenza da lui descritta non è una reazione al vissuto opposto di impotenza, quanto una esperienza concreta che fa il bambino in cui fantasia e realtà si fondono.</a:t>
            </a:r>
          </a:p>
          <a:p>
            <a:pPr algn="l">
              <a:lnSpc>
                <a:spcPct val="90000"/>
              </a:lnSpc>
            </a:pPr>
            <a:endParaRPr lang="it-IT" altLang="it-IT" sz="2400" dirty="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8944139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400" dirty="0">
                <a:solidFill>
                  <a:schemeClr val="bg1"/>
                </a:solidFill>
              </a:rPr>
              <a:t>Vengono distinti i concetti di </a:t>
            </a:r>
            <a:r>
              <a:rPr lang="it-IT" altLang="it-IT" sz="2400" i="1" dirty="0">
                <a:solidFill>
                  <a:schemeClr val="bg1"/>
                </a:solidFill>
              </a:rPr>
              <a:t>fantasia</a:t>
            </a:r>
            <a:r>
              <a:rPr lang="it-IT" altLang="it-IT" sz="2400" dirty="0">
                <a:solidFill>
                  <a:schemeClr val="bg1"/>
                </a:solidFill>
              </a:rPr>
              <a:t> da quello di </a:t>
            </a:r>
            <a:r>
              <a:rPr lang="it-IT" altLang="it-IT" sz="2400" i="1" dirty="0">
                <a:solidFill>
                  <a:schemeClr val="bg1"/>
                </a:solidFill>
              </a:rPr>
              <a:t>fantasticare</a:t>
            </a:r>
            <a:r>
              <a:rPr lang="it-IT" altLang="it-IT" sz="2400" dirty="0">
                <a:solidFill>
                  <a:schemeClr val="bg1"/>
                </a:solidFill>
              </a:rPr>
              <a:t>:</a:t>
            </a:r>
          </a:p>
          <a:p>
            <a:pPr lvl="1" algn="l"/>
            <a:r>
              <a:rPr lang="it-IT" altLang="it-IT" sz="2400" dirty="0">
                <a:solidFill>
                  <a:schemeClr val="bg1"/>
                </a:solidFill>
              </a:rPr>
              <a:t>La </a:t>
            </a:r>
            <a:r>
              <a:rPr lang="it-IT" altLang="it-IT" sz="2400" dirty="0" smtClean="0">
                <a:solidFill>
                  <a:schemeClr val="tx1">
                    <a:lumMod val="85000"/>
                  </a:schemeClr>
                </a:solidFill>
              </a:rPr>
              <a:t>fantasia</a:t>
            </a:r>
            <a:r>
              <a:rPr lang="it-IT" altLang="it-IT" sz="2400" dirty="0" smtClean="0">
                <a:solidFill>
                  <a:schemeClr val="bg1"/>
                </a:solidFill>
              </a:rPr>
              <a:t>, </a:t>
            </a:r>
            <a:r>
              <a:rPr lang="it-IT" altLang="it-IT" sz="2400" dirty="0">
                <a:solidFill>
                  <a:schemeClr val="bg1"/>
                </a:solidFill>
              </a:rPr>
              <a:t>non contrapposta alla realtà, rappresenta proprio la chiave di accesso al mondo esterno attraverso il processo di illusione che unisce l’immaginario con il reale. </a:t>
            </a:r>
            <a:r>
              <a:rPr lang="it-IT" altLang="it-IT" sz="2400" dirty="0" smtClean="0">
                <a:solidFill>
                  <a:schemeClr val="bg1"/>
                </a:solidFill>
              </a:rPr>
              <a:t>(aspetto creativo)</a:t>
            </a:r>
            <a:endParaRPr lang="it-IT" altLang="it-IT" sz="2400" dirty="0">
              <a:solidFill>
                <a:schemeClr val="bg1"/>
              </a:solidFill>
            </a:endParaRPr>
          </a:p>
          <a:p>
            <a:pPr lvl="1" algn="l"/>
            <a:r>
              <a:rPr lang="it-IT" altLang="it-IT" sz="2400" dirty="0">
                <a:solidFill>
                  <a:schemeClr val="bg1"/>
                </a:solidFill>
              </a:rPr>
              <a:t>Il </a:t>
            </a:r>
            <a:r>
              <a:rPr lang="it-IT" altLang="it-IT" sz="2400" dirty="0">
                <a:solidFill>
                  <a:schemeClr val="tx1">
                    <a:lumMod val="85000"/>
                  </a:schemeClr>
                </a:solidFill>
              </a:rPr>
              <a:t>fantasticare</a:t>
            </a:r>
            <a:r>
              <a:rPr lang="it-IT" altLang="it-IT" sz="2400" dirty="0">
                <a:solidFill>
                  <a:schemeClr val="bg1"/>
                </a:solidFill>
              </a:rPr>
              <a:t> rappresenta la fuga dalle frustrazioni della realtà, le fantasie fisse sono espressione di una dissociazione tra l’onnipotenza (in questo caso difensiva) rispetto/da la  la realtà esterna frustrante (onnipotenza come reazione al vissuto di impotenza).</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98462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altLang="it-IT" sz="2400" dirty="0">
                <a:solidFill>
                  <a:schemeClr val="bg1"/>
                </a:solidFill>
              </a:rPr>
              <a:t>LA DIPENDENZA RELATIVA</a:t>
            </a:r>
          </a:p>
          <a:p>
            <a:pPr algn="l"/>
            <a:r>
              <a:rPr lang="it-IT" altLang="it-IT" sz="2400" dirty="0">
                <a:solidFill>
                  <a:schemeClr val="bg1"/>
                </a:solidFill>
              </a:rPr>
              <a:t>Dopo i primi sei mesi il bambino, se cresciuto in un ambiente sufficientemente buono, comincia a distinguere il Me dal non-Me, aprendo la strada ad una relazione madre-bambino come persone intere e separate.</a:t>
            </a:r>
          </a:p>
          <a:p>
            <a:pPr algn="l"/>
            <a:r>
              <a:rPr lang="it-IT" altLang="it-IT" sz="2400" dirty="0">
                <a:solidFill>
                  <a:schemeClr val="bg1"/>
                </a:solidFill>
              </a:rPr>
              <a:t>Si costituisce un Sé integrato e coeso come unità psichica e fisica circoscritta nei limiti corporei. </a:t>
            </a:r>
          </a:p>
          <a:p>
            <a:pPr algn="l"/>
            <a:r>
              <a:rPr lang="it-IT" altLang="it-IT" sz="2400" dirty="0">
                <a:solidFill>
                  <a:schemeClr val="bg1"/>
                </a:solidFill>
              </a:rPr>
              <a:t>Il mondo esterno è percepito come distinto rispetto a quello interno così da definire la possibilità di una relazione oggettiva con gli oggetti.   </a:t>
            </a:r>
          </a:p>
          <a:p>
            <a:pPr algn="l"/>
            <a:r>
              <a:rPr lang="it-IT" altLang="it-IT" sz="2400" dirty="0">
                <a:solidFill>
                  <a:schemeClr val="bg1"/>
                </a:solidFill>
              </a:rPr>
              <a:t>Lo stato di dipendenza relativa inizia nel momento in cui la madre esce dalla preoccupazione primaria </a:t>
            </a:r>
            <a:r>
              <a:rPr lang="it-IT" altLang="it-IT" sz="2400" b="1" dirty="0">
                <a:solidFill>
                  <a:schemeClr val="bg1"/>
                </a:solidFill>
              </a:rPr>
              <a:t>parallelamente al venir meno dei bisogni del bambino </a:t>
            </a:r>
            <a:r>
              <a:rPr lang="it-IT" altLang="it-IT" sz="2400" dirty="0">
                <a:solidFill>
                  <a:schemeClr val="bg1"/>
                </a:solidFill>
              </a:rPr>
              <a:t>di completa adattamento dell’altro. </a:t>
            </a:r>
          </a:p>
          <a:p>
            <a:pPr algn="l"/>
            <a:r>
              <a:rPr lang="it-IT" altLang="it-IT" sz="2400" dirty="0">
                <a:solidFill>
                  <a:schemeClr val="bg1"/>
                </a:solidFill>
              </a:rPr>
              <a:t>Questo naturale “</a:t>
            </a:r>
            <a:r>
              <a:rPr lang="it-IT" altLang="it-IT" sz="2400" dirty="0" err="1">
                <a:solidFill>
                  <a:schemeClr val="bg1"/>
                </a:solidFill>
              </a:rPr>
              <a:t>deadattamento</a:t>
            </a:r>
            <a:r>
              <a:rPr lang="it-IT" altLang="it-IT" sz="2400" dirty="0">
                <a:solidFill>
                  <a:schemeClr val="bg1"/>
                </a:solidFill>
              </a:rPr>
              <a:t>” si esplica attraverso graduali fallimenti materni.</a:t>
            </a:r>
          </a:p>
          <a:p>
            <a:pPr algn="l"/>
            <a:r>
              <a:rPr lang="it-IT" altLang="it-IT" sz="2400" dirty="0">
                <a:solidFill>
                  <a:schemeClr val="bg1"/>
                </a:solidFill>
              </a:rPr>
              <a:t>Questi fallimenti, se adeguati, facilitano il processo di disillusione che permette al bambino di riconoscere i propri bisogni e di segnalarli. </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0054897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marL="342900" indent="-342900" algn="l">
              <a:lnSpc>
                <a:spcPct val="90000"/>
              </a:lnSpc>
              <a:buFont typeface="Wingdings" charset="2"/>
              <a:buChar char="v"/>
            </a:pPr>
            <a:r>
              <a:rPr lang="it-IT" altLang="it-IT" sz="2400" dirty="0">
                <a:solidFill>
                  <a:schemeClr val="bg1"/>
                </a:solidFill>
              </a:rPr>
              <a:t>In questo momento quindi il permanere nella madre di una sintonia completa con i bisogni del bambino diviene un ostacolo al processo che porta alla dipendenza relativa</a:t>
            </a:r>
          </a:p>
          <a:p>
            <a:pPr marL="342900" indent="-342900" algn="l">
              <a:lnSpc>
                <a:spcPct val="90000"/>
              </a:lnSpc>
              <a:buFont typeface="Wingdings" charset="2"/>
              <a:buChar char="v"/>
            </a:pPr>
            <a:endParaRPr lang="it-IT" altLang="it-IT" sz="2400" dirty="0" smtClean="0">
              <a:solidFill>
                <a:schemeClr val="bg1"/>
              </a:solidFill>
            </a:endParaRPr>
          </a:p>
          <a:p>
            <a:pPr marL="342900" indent="-342900" algn="l">
              <a:lnSpc>
                <a:spcPct val="90000"/>
              </a:lnSpc>
              <a:buFont typeface="Wingdings" charset="2"/>
              <a:buChar char="v"/>
            </a:pPr>
            <a:r>
              <a:rPr lang="it-IT" altLang="it-IT" sz="2400" dirty="0" smtClean="0">
                <a:solidFill>
                  <a:schemeClr val="bg1"/>
                </a:solidFill>
              </a:rPr>
              <a:t>Se </a:t>
            </a:r>
            <a:r>
              <a:rPr lang="it-IT" altLang="it-IT" sz="2400" dirty="0">
                <a:solidFill>
                  <a:schemeClr val="bg1"/>
                </a:solidFill>
              </a:rPr>
              <a:t>la madre risponde anticipatamente ai bisogni del figlio impedisce lo sviluppo della capacità di segnalare al mondo esterno i propri bisogni, compromettendo così la possibilità del bambino di percepirsi come essere separato nella relazione con l’ambiente. </a:t>
            </a:r>
          </a:p>
          <a:p>
            <a:pPr marL="342900" indent="-342900" algn="l">
              <a:lnSpc>
                <a:spcPct val="90000"/>
              </a:lnSpc>
              <a:buFont typeface="Wingdings" charset="2"/>
              <a:buChar char="v"/>
            </a:pPr>
            <a:endParaRPr lang="it-IT" altLang="it-IT" sz="2400" dirty="0" smtClean="0">
              <a:solidFill>
                <a:schemeClr val="bg1"/>
              </a:solidFill>
            </a:endParaRPr>
          </a:p>
          <a:p>
            <a:pPr marL="342900" indent="-342900" algn="l">
              <a:lnSpc>
                <a:spcPct val="90000"/>
              </a:lnSpc>
              <a:buFont typeface="Wingdings" charset="2"/>
              <a:buChar char="v"/>
            </a:pPr>
            <a:r>
              <a:rPr lang="it-IT" altLang="it-IT" sz="2400" dirty="0" smtClean="0">
                <a:solidFill>
                  <a:schemeClr val="bg1"/>
                </a:solidFill>
              </a:rPr>
              <a:t>Dall’altro </a:t>
            </a:r>
            <a:r>
              <a:rPr lang="it-IT" altLang="it-IT" sz="2400" dirty="0">
                <a:solidFill>
                  <a:schemeClr val="bg1"/>
                </a:solidFill>
              </a:rPr>
              <a:t>lato un </a:t>
            </a:r>
            <a:r>
              <a:rPr lang="it-IT" altLang="it-IT" sz="2400" dirty="0" err="1">
                <a:solidFill>
                  <a:schemeClr val="bg1"/>
                </a:solidFill>
              </a:rPr>
              <a:t>deadattamento</a:t>
            </a:r>
            <a:r>
              <a:rPr lang="it-IT" altLang="it-IT" sz="2400" dirty="0">
                <a:solidFill>
                  <a:schemeClr val="bg1"/>
                </a:solidFill>
              </a:rPr>
              <a:t> improvviso della madre può generare una rottura nel senso di continuità e coerenza del bambino con il rischio che sviluppi tendenze antisociali. </a:t>
            </a:r>
          </a:p>
          <a:p>
            <a:pPr marL="342900" indent="-342900" algn="l">
              <a:lnSpc>
                <a:spcPct val="90000"/>
              </a:lnSpc>
              <a:buFont typeface="Wingdings" charset="2"/>
              <a:buChar char="v"/>
            </a:pPr>
            <a:endParaRPr lang="it-IT" altLang="it-IT" sz="2400" dirty="0" smtClean="0">
              <a:solidFill>
                <a:schemeClr val="bg1"/>
              </a:solidFill>
            </a:endParaRPr>
          </a:p>
          <a:p>
            <a:pPr marL="342900" indent="-342900" algn="l">
              <a:lnSpc>
                <a:spcPct val="90000"/>
              </a:lnSpc>
              <a:buFont typeface="Wingdings" charset="2"/>
              <a:buChar char="v"/>
            </a:pPr>
            <a:r>
              <a:rPr lang="it-IT" altLang="it-IT" sz="2400" dirty="0" smtClean="0">
                <a:solidFill>
                  <a:schemeClr val="bg1"/>
                </a:solidFill>
              </a:rPr>
              <a:t>La </a:t>
            </a:r>
            <a:r>
              <a:rPr lang="it-IT" altLang="it-IT" sz="2400" dirty="0">
                <a:solidFill>
                  <a:schemeClr val="bg1"/>
                </a:solidFill>
              </a:rPr>
              <a:t>madre non perde definitivamente la qualità di oggetto “soggettivo” offrendo al possibilità al figlio di ritornare ad uno stato di dipendenza assoluta nei momenti in cui ne senta la necessità. </a:t>
            </a:r>
          </a:p>
          <a:p>
            <a:pPr marL="342900" indent="-342900" algn="l">
              <a:lnSpc>
                <a:spcPct val="90000"/>
              </a:lnSpc>
              <a:buFont typeface="Wingdings" charset="2"/>
              <a:buChar char="v"/>
            </a:pPr>
            <a:endParaRPr lang="it-IT" altLang="it-IT" sz="2400" dirty="0" smtClean="0">
              <a:solidFill>
                <a:schemeClr val="bg1"/>
              </a:solidFill>
            </a:endParaRPr>
          </a:p>
          <a:p>
            <a:pPr marL="342900" indent="-342900" algn="l">
              <a:lnSpc>
                <a:spcPct val="90000"/>
              </a:lnSpc>
              <a:buFont typeface="Wingdings" charset="2"/>
              <a:buChar char="v"/>
            </a:pPr>
            <a:r>
              <a:rPr lang="it-IT" altLang="it-IT" sz="2400" dirty="0" smtClean="0">
                <a:solidFill>
                  <a:schemeClr val="bg1"/>
                </a:solidFill>
              </a:rPr>
              <a:t>In </a:t>
            </a:r>
            <a:r>
              <a:rPr lang="it-IT" altLang="it-IT" sz="2400" dirty="0">
                <a:solidFill>
                  <a:schemeClr val="bg1"/>
                </a:solidFill>
              </a:rPr>
              <a:t>questo momento quindi il padre rappresenta un terzo diverso e separato da se stesso che diventa modello per la sua integrazione. </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7169898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altLang="it-IT" sz="2400" dirty="0"/>
              <a:t>FENOMENI TRANSIZIONALI E OGGETTI TRANSIZIONALI</a:t>
            </a:r>
          </a:p>
          <a:p>
            <a:pPr algn="l"/>
            <a:r>
              <a:rPr lang="it-IT" altLang="it-IT" sz="2400" dirty="0">
                <a:solidFill>
                  <a:schemeClr val="bg1"/>
                </a:solidFill>
              </a:rPr>
              <a:t>Il passaggio da dipendenza assoluta a dipendenza relativa implica che il bambino cominci a distinguere la realtà esterna come altro da sé attraverso un processo di disillusione</a:t>
            </a:r>
            <a:r>
              <a:rPr lang="it-IT" altLang="it-IT" sz="2400" b="1" dirty="0">
                <a:solidFill>
                  <a:schemeClr val="bg1"/>
                </a:solidFill>
              </a:rPr>
              <a:t> adeguato</a:t>
            </a:r>
            <a:r>
              <a:rPr lang="it-IT" altLang="it-IT" sz="2400" dirty="0">
                <a:solidFill>
                  <a:schemeClr val="bg1"/>
                </a:solidFill>
              </a:rPr>
              <a:t>.</a:t>
            </a:r>
          </a:p>
          <a:p>
            <a:pPr algn="l"/>
            <a:r>
              <a:rPr lang="it-IT" altLang="it-IT" sz="2400" dirty="0">
                <a:solidFill>
                  <a:schemeClr val="bg1"/>
                </a:solidFill>
              </a:rPr>
              <a:t>Per lo sviluppo del bambino verso l’indipendenza </a:t>
            </a:r>
            <a:r>
              <a:rPr lang="it-IT" altLang="it-IT" sz="2400" dirty="0" err="1">
                <a:solidFill>
                  <a:schemeClr val="bg1"/>
                </a:solidFill>
              </a:rPr>
              <a:t>W</a:t>
            </a:r>
            <a:r>
              <a:rPr lang="it-IT" altLang="it-IT" sz="2400" dirty="0">
                <a:solidFill>
                  <a:schemeClr val="bg1"/>
                </a:solidFill>
              </a:rPr>
              <a:t>. Ritiene che non sia sufficiente considerare unicamente la contrapposizione tra realtà interna e quella esterna, ma  “</a:t>
            </a:r>
            <a:r>
              <a:rPr lang="it-IT" altLang="it-IT" sz="2400" b="1" i="1" dirty="0">
                <a:solidFill>
                  <a:schemeClr val="bg1"/>
                </a:solidFill>
              </a:rPr>
              <a:t>vi è anche il bisogno di una definizione tripla; la terza parte della vita di un essere umano, una parte che noi non possiamo ignorare, è un area intermedia di esperienza a cui contribuiscono la realtà interna e la vita esterna</a:t>
            </a:r>
            <a:r>
              <a:rPr lang="it-IT" altLang="it-IT" sz="2400" dirty="0">
                <a:solidFill>
                  <a:schemeClr val="bg1"/>
                </a:solidFill>
              </a:rPr>
              <a:t>” (1953).</a:t>
            </a:r>
          </a:p>
          <a:p>
            <a:pPr algn="l"/>
            <a:r>
              <a:rPr lang="it-IT" altLang="it-IT" sz="2400" dirty="0">
                <a:solidFill>
                  <a:schemeClr val="bg1"/>
                </a:solidFill>
              </a:rPr>
              <a:t>Questa terza area (spazio potenziale, area intermedia) rappresenta un ponte tra il mondo soggettivo (auto creato) e la realtà esterna oggettiva. </a:t>
            </a:r>
          </a:p>
          <a:p>
            <a:pPr algn="l"/>
            <a:r>
              <a:rPr lang="it-IT" altLang="it-IT" sz="2400" dirty="0" err="1">
                <a:solidFill>
                  <a:schemeClr val="bg1"/>
                </a:solidFill>
              </a:rPr>
              <a:t>W</a:t>
            </a:r>
            <a:r>
              <a:rPr lang="it-IT" altLang="it-IT" sz="2400" dirty="0">
                <a:solidFill>
                  <a:schemeClr val="bg1"/>
                </a:solidFill>
              </a:rPr>
              <a:t>. Definisce </a:t>
            </a:r>
            <a:r>
              <a:rPr lang="it-IT" altLang="it-IT" sz="2400" b="1" i="1" dirty="0">
                <a:solidFill>
                  <a:schemeClr val="bg1"/>
                </a:solidFill>
              </a:rPr>
              <a:t>fenomeni transizionali</a:t>
            </a:r>
            <a:r>
              <a:rPr lang="it-IT" altLang="it-IT" sz="2400" b="1" dirty="0">
                <a:solidFill>
                  <a:schemeClr val="bg1"/>
                </a:solidFill>
              </a:rPr>
              <a:t> </a:t>
            </a:r>
            <a:r>
              <a:rPr lang="it-IT" altLang="it-IT" sz="2400" dirty="0">
                <a:solidFill>
                  <a:schemeClr val="bg1"/>
                </a:solidFill>
              </a:rPr>
              <a:t>tutti quei fenomeni che mediano tra la realtà esterna ed il mondo interno. Riguardano aspetti della realtà e della fantasia.</a:t>
            </a:r>
          </a:p>
          <a:p>
            <a:pPr algn="l"/>
            <a:r>
              <a:rPr lang="it-IT" altLang="it-IT" sz="2400" dirty="0">
                <a:solidFill>
                  <a:schemeClr val="bg1"/>
                </a:solidFill>
              </a:rPr>
              <a:t>Il bambino di fronte ai sentimenti dolorosi legati all’assenza della madre utilizza i fenomeni transizionali proprio come una rappresentazione simbolica della madre stessa. </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9173631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dirty="0">
                <a:solidFill>
                  <a:schemeClr val="bg1"/>
                </a:solidFill>
              </a:rPr>
              <a:t>I fenomeni transizionali prendono forma negli </a:t>
            </a:r>
            <a:r>
              <a:rPr lang="it-IT" altLang="it-IT" sz="2400" i="1" dirty="0">
                <a:solidFill>
                  <a:schemeClr val="bg1"/>
                </a:solidFill>
              </a:rPr>
              <a:t>oggetti transizionali</a:t>
            </a:r>
            <a:r>
              <a:rPr lang="it-IT" altLang="it-IT" sz="2400" dirty="0">
                <a:solidFill>
                  <a:schemeClr val="bg1"/>
                </a:solidFill>
              </a:rPr>
              <a:t> come ad esempio le bambole o gli orsacchiotti.</a:t>
            </a:r>
          </a:p>
          <a:p>
            <a:pPr algn="l">
              <a:lnSpc>
                <a:spcPct val="90000"/>
              </a:lnSpc>
            </a:pPr>
            <a:endParaRPr lang="it-IT" altLang="it-IT" sz="2400" dirty="0" smtClean="0">
              <a:solidFill>
                <a:schemeClr val="bg1"/>
              </a:solidFill>
            </a:endParaRPr>
          </a:p>
          <a:p>
            <a:pPr algn="l">
              <a:lnSpc>
                <a:spcPct val="90000"/>
              </a:lnSpc>
            </a:pPr>
            <a:r>
              <a:rPr lang="it-IT" altLang="it-IT" sz="2400" dirty="0" smtClean="0">
                <a:solidFill>
                  <a:schemeClr val="bg1"/>
                </a:solidFill>
              </a:rPr>
              <a:t>l’oggetto </a:t>
            </a:r>
            <a:r>
              <a:rPr lang="it-IT" altLang="it-IT" sz="2400" dirty="0">
                <a:solidFill>
                  <a:schemeClr val="bg1"/>
                </a:solidFill>
              </a:rPr>
              <a:t>transizionale  è “amato e mutilato”, deve sopravvivere all’amore e all’odio ed è percepito con </a:t>
            </a:r>
            <a:r>
              <a:rPr lang="it-IT" altLang="it-IT" sz="2400" dirty="0" smtClean="0">
                <a:solidFill>
                  <a:schemeClr val="bg1"/>
                </a:solidFill>
              </a:rPr>
              <a:t>una </a:t>
            </a:r>
            <a:r>
              <a:rPr lang="it-IT" altLang="it-IT" sz="2400" b="1" dirty="0">
                <a:solidFill>
                  <a:schemeClr val="bg1"/>
                </a:solidFill>
              </a:rPr>
              <a:t>propria vitalità e realtà</a:t>
            </a:r>
            <a:r>
              <a:rPr lang="it-IT" altLang="it-IT" sz="2400" dirty="0">
                <a:solidFill>
                  <a:schemeClr val="bg1"/>
                </a:solidFill>
              </a:rPr>
              <a:t>.</a:t>
            </a:r>
          </a:p>
          <a:p>
            <a:pPr algn="l">
              <a:lnSpc>
                <a:spcPct val="90000"/>
              </a:lnSpc>
            </a:pPr>
            <a:r>
              <a:rPr lang="it-IT" altLang="it-IT" sz="2400" dirty="0">
                <a:solidFill>
                  <a:schemeClr val="bg1"/>
                </a:solidFill>
              </a:rPr>
              <a:t>I fenomeni transizionali si fondano sul paradosso, separano ed uniscono allo stesso tempo; esprimono la continuazione dell’unione sperimentata nella fantasia ma sanciscono l’inizio di una separazione, di una autonomia. </a:t>
            </a:r>
          </a:p>
          <a:p>
            <a:pPr algn="l">
              <a:lnSpc>
                <a:spcPct val="90000"/>
              </a:lnSpc>
            </a:pPr>
            <a:r>
              <a:rPr lang="it-IT" altLang="it-IT" sz="2400" dirty="0">
                <a:solidFill>
                  <a:schemeClr val="bg1"/>
                </a:solidFill>
              </a:rPr>
              <a:t>Proprio per questa loro caratteristica gli oggetti transizionali sono importanti nella fase dell’ addormentamento  che rappresenta il passaggio da una realtà esterna ad una interna.</a:t>
            </a:r>
          </a:p>
          <a:p>
            <a:pPr algn="l">
              <a:lnSpc>
                <a:spcPct val="90000"/>
              </a:lnSpc>
            </a:pPr>
            <a:r>
              <a:rPr lang="it-IT" altLang="it-IT" sz="2400" dirty="0">
                <a:solidFill>
                  <a:schemeClr val="bg1"/>
                </a:solidFill>
              </a:rPr>
              <a:t>L’oggetto transizionale </a:t>
            </a:r>
            <a:r>
              <a:rPr lang="it-IT" altLang="it-IT" sz="2400" b="1" i="1" dirty="0">
                <a:solidFill>
                  <a:schemeClr val="bg1"/>
                </a:solidFill>
              </a:rPr>
              <a:t>rappresenta e colma </a:t>
            </a:r>
            <a:r>
              <a:rPr lang="it-IT" altLang="it-IT" sz="2400" dirty="0">
                <a:solidFill>
                  <a:schemeClr val="bg1"/>
                </a:solidFill>
              </a:rPr>
              <a:t>nello stesso tempo lo spazio che si interpone tra il bambino e la madre. </a:t>
            </a:r>
          </a:p>
          <a:p>
            <a:pPr algn="l">
              <a:lnSpc>
                <a:spcPct val="90000"/>
              </a:lnSpc>
            </a:pPr>
            <a:endParaRPr lang="it-IT" altLang="it-IT" sz="2400" dirty="0" smtClean="0">
              <a:solidFill>
                <a:schemeClr val="bg1"/>
              </a:solidFill>
            </a:endParaRPr>
          </a:p>
          <a:p>
            <a:pPr algn="l">
              <a:lnSpc>
                <a:spcPct val="90000"/>
              </a:lnSpc>
            </a:pPr>
            <a:r>
              <a:rPr lang="it-IT" altLang="it-IT" sz="2400" dirty="0" smtClean="0">
                <a:solidFill>
                  <a:schemeClr val="bg1"/>
                </a:solidFill>
              </a:rPr>
              <a:t>L’oggetto </a:t>
            </a:r>
            <a:r>
              <a:rPr lang="it-IT" altLang="it-IT" sz="2400" dirty="0">
                <a:solidFill>
                  <a:schemeClr val="bg1"/>
                </a:solidFill>
              </a:rPr>
              <a:t>transizionale non viene abbandonato, ma perde di valore, nell’adulto permane questo spazio terzo tra interno ed esterno in cui non è necessario un processo di distinzione.</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903358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marL="342900" indent="-342900" algn="l">
              <a:buFont typeface="Arial" charset="0"/>
              <a:buChar char="•"/>
            </a:pPr>
            <a:r>
              <a:rPr lang="it-IT" altLang="it-IT" sz="2400" dirty="0">
                <a:solidFill>
                  <a:schemeClr val="bg1"/>
                </a:solidFill>
              </a:rPr>
              <a:t>Per Freud i sintomi isterici hanno sempre un legame simbolico o diretto con specifici eventi traumatici. </a:t>
            </a:r>
          </a:p>
          <a:p>
            <a:pPr marL="342900" indent="-342900" algn="l">
              <a:buFont typeface="Arial" charset="0"/>
              <a:buChar char="•"/>
            </a:pPr>
            <a:r>
              <a:rPr lang="it-IT" altLang="it-IT" sz="2400" dirty="0">
                <a:solidFill>
                  <a:schemeClr val="bg1"/>
                </a:solidFill>
              </a:rPr>
              <a:t>I sintomi sono mantenuti da un blocco </a:t>
            </a:r>
            <a:r>
              <a:rPr lang="it-IT" altLang="it-IT" sz="2400" dirty="0" smtClean="0">
                <a:solidFill>
                  <a:schemeClr val="bg1"/>
                </a:solidFill>
              </a:rPr>
              <a:t>associativo, </a:t>
            </a:r>
            <a:r>
              <a:rPr lang="it-IT" altLang="it-IT" sz="2400" dirty="0">
                <a:solidFill>
                  <a:schemeClr val="bg1"/>
                </a:solidFill>
              </a:rPr>
              <a:t>da un </a:t>
            </a:r>
            <a:r>
              <a:rPr lang="it-IT" altLang="it-IT" sz="2400" dirty="0" smtClean="0">
                <a:solidFill>
                  <a:schemeClr val="bg1"/>
                </a:solidFill>
              </a:rPr>
              <a:t>conflitto che </a:t>
            </a:r>
            <a:r>
              <a:rPr lang="it-IT" altLang="it-IT" sz="2400" dirty="0">
                <a:solidFill>
                  <a:schemeClr val="bg1"/>
                </a:solidFill>
              </a:rPr>
              <a:t>impedisce la  scarica (abreazione) dell’eccitamento del sistema nervoso. </a:t>
            </a:r>
          </a:p>
          <a:p>
            <a:pPr marL="342900" indent="-342900" algn="l">
              <a:buFont typeface="Arial" charset="0"/>
              <a:buChar char="•"/>
            </a:pPr>
            <a:r>
              <a:rPr lang="it-IT" altLang="it-IT" sz="2400" dirty="0">
                <a:solidFill>
                  <a:schemeClr val="bg1"/>
                </a:solidFill>
              </a:rPr>
              <a:t>Il legame tra sintomi e </a:t>
            </a:r>
            <a:r>
              <a:rPr lang="it-IT" altLang="it-IT" sz="2400" dirty="0" smtClean="0">
                <a:solidFill>
                  <a:schemeClr val="bg1"/>
                </a:solidFill>
              </a:rPr>
              <a:t>trauma </a:t>
            </a:r>
            <a:r>
              <a:rPr lang="it-IT" altLang="it-IT" sz="2400" dirty="0">
                <a:solidFill>
                  <a:schemeClr val="bg1"/>
                </a:solidFill>
              </a:rPr>
              <a:t>è stretto. </a:t>
            </a:r>
            <a:endParaRPr lang="it-IT" altLang="it-IT" sz="2400" dirty="0" smtClean="0">
              <a:solidFill>
                <a:schemeClr val="bg1"/>
              </a:solidFill>
            </a:endParaRPr>
          </a:p>
          <a:p>
            <a:pPr algn="just"/>
            <a:r>
              <a:rPr lang="it-IT" altLang="it-IT" sz="2400" dirty="0">
                <a:solidFill>
                  <a:schemeClr val="bg1"/>
                </a:solidFill>
              </a:rPr>
              <a:t>Contrariamente alla scuola francese Freud non vede alla base dei sintomi isterici una degenerazione neurologica ma anzi una funzionalità psichica sovrapponibile a quella degli individui sani. </a:t>
            </a:r>
          </a:p>
          <a:p>
            <a:pPr algn="just"/>
            <a:r>
              <a:rPr lang="it-IT" altLang="it-IT" sz="2400" dirty="0">
                <a:solidFill>
                  <a:schemeClr val="bg1"/>
                </a:solidFill>
              </a:rPr>
              <a:t>Freud mette in risalto il meccanismo funzionale delle pazienti che impedisce l’emergere dei ricordi traumatici sottolineando l’importanza della ricostruzione storica della formazione dei sintomi. </a:t>
            </a:r>
          </a:p>
          <a:p>
            <a:pPr algn="just"/>
            <a:r>
              <a:rPr lang="it-IT" altLang="it-IT" sz="2400" dirty="0">
                <a:solidFill>
                  <a:schemeClr val="bg1"/>
                </a:solidFill>
              </a:rPr>
              <a:t>Attraverso questo metodo di “analisi psichica” è possibile far emergere le idee patogene, scaricare gli affetti negativi, ed eliminare i sintomi. </a:t>
            </a:r>
          </a:p>
          <a:p>
            <a:pPr marL="342900" indent="-342900" algn="l">
              <a:buFont typeface="Arial" charset="0"/>
              <a:buChar char="•"/>
            </a:pPr>
            <a:endParaRPr lang="it-IT" altLang="it-IT" sz="2400" dirty="0" smtClean="0"/>
          </a:p>
          <a:p>
            <a:pPr algn="l"/>
            <a:endParaRPr lang="it-IT" sz="2400" dirty="0" smtClean="0">
              <a:solidFill>
                <a:schemeClr val="bg1"/>
              </a:solidFill>
            </a:endParaRPr>
          </a:p>
          <a:p>
            <a:pPr algn="l"/>
            <a:r>
              <a:rPr lang="it-IT" sz="2400" dirty="0" smtClean="0">
                <a:solidFill>
                  <a:schemeClr val="bg1"/>
                </a:solidFill>
              </a:rPr>
              <a:t> </a:t>
            </a:r>
          </a:p>
        </p:txBody>
      </p:sp>
    </p:spTree>
    <p:extLst>
      <p:ext uri="{BB962C8B-B14F-4D97-AF65-F5344CB8AC3E}">
        <p14:creationId xmlns:p14="http://schemas.microsoft.com/office/powerpoint/2010/main" val="562699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altLang="it-IT" sz="2400" dirty="0">
                <a:solidFill>
                  <a:schemeClr val="bg1"/>
                </a:solidFill>
              </a:rPr>
              <a:t>I fenomeni transizionale sono la base del simbolismo e si esplicano nel gioco, nella creatività, nel sogno ecc. </a:t>
            </a:r>
          </a:p>
          <a:p>
            <a:pPr algn="l"/>
            <a:r>
              <a:rPr lang="it-IT" altLang="it-IT" sz="2400" dirty="0">
                <a:solidFill>
                  <a:schemeClr val="bg1"/>
                </a:solidFill>
              </a:rPr>
              <a:t> il gioco rientra nello spazio terzo tra la madre ed il bambino. </a:t>
            </a:r>
          </a:p>
          <a:p>
            <a:pPr algn="l"/>
            <a:r>
              <a:rPr lang="it-IT" altLang="it-IT" sz="2400" dirty="0">
                <a:solidFill>
                  <a:schemeClr val="bg1"/>
                </a:solidFill>
              </a:rPr>
              <a:t>L’iniziale fiducia del bambino nella costanza della madre permette l’esperienza illusoria del controllo magico onnipotente, </a:t>
            </a:r>
          </a:p>
          <a:p>
            <a:pPr algn="l"/>
            <a:r>
              <a:rPr lang="it-IT" altLang="it-IT" sz="2400" dirty="0">
                <a:solidFill>
                  <a:schemeClr val="bg1"/>
                </a:solidFill>
              </a:rPr>
              <a:t>Da cui deriva la capacità di stare da soli in presenza di qualcuno </a:t>
            </a:r>
          </a:p>
          <a:p>
            <a:pPr algn="l"/>
            <a:r>
              <a:rPr lang="it-IT" altLang="it-IT" sz="2400" dirty="0">
                <a:solidFill>
                  <a:schemeClr val="bg1"/>
                </a:solidFill>
              </a:rPr>
              <a:t>Per arrivare alla capacità di giocare con l’altro all’interno di una relazione. </a:t>
            </a:r>
            <a:endParaRPr lang="it-IT" altLang="it-IT" sz="2400" dirty="0" smtClean="0">
              <a:solidFill>
                <a:schemeClr val="bg1"/>
              </a:solidFill>
            </a:endParaRPr>
          </a:p>
          <a:p>
            <a:pPr algn="l"/>
            <a:r>
              <a:rPr lang="it-IT" altLang="it-IT" sz="2400" dirty="0" smtClean="0">
                <a:solidFill>
                  <a:schemeClr val="tx1"/>
                </a:solidFill>
              </a:rPr>
              <a:t>“</a:t>
            </a:r>
            <a:r>
              <a:rPr lang="it-IT" altLang="it-IT" sz="2400" i="1" dirty="0" smtClean="0">
                <a:solidFill>
                  <a:schemeClr val="tx1"/>
                </a:solidFill>
              </a:rPr>
              <a:t>ho sostenuto che, quando assistiamo all’utilizzazione di un oggetto transizionale da parte del bambino, il suo primo ossesso non-Me, assistiamo sia al primo uso di un simbolo sia alla prima esperienza di gioco da parte sua [</a:t>
            </a:r>
            <a:r>
              <a:rPr lang="mr-IN" altLang="it-IT" sz="2400" i="1" dirty="0" smtClean="0">
                <a:solidFill>
                  <a:schemeClr val="tx1"/>
                </a:solidFill>
              </a:rPr>
              <a:t>…</a:t>
            </a:r>
            <a:r>
              <a:rPr lang="it-IT" altLang="it-IT" sz="2400" i="1" dirty="0" smtClean="0">
                <a:solidFill>
                  <a:schemeClr val="tx1"/>
                </a:solidFill>
              </a:rPr>
              <a:t>] L’oggetto è il simbolo dell’unione di bambino e madre. Questo simbolo può trovare un posto: questo si trova nel luogo in cui la madre dall’essere (nella mente del bambino) fusa con lui sta passando ad essere, invece, sperimentata come oggetto percepito oggettivamente piuttosto che come concepito nella mente. L’uso di un oggetto simbolizza l’unione di due entità ora separate, bambino e madre, nel punto del tempo e dello spazio in cui ha iniziato il loro stato di separatezza”. (1967)</a:t>
            </a:r>
            <a:endParaRPr lang="it-IT" altLang="it-IT" sz="2400" dirty="0">
              <a:solidFill>
                <a:schemeClr val="tx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393454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altLang="it-IT" sz="2400" b="1" dirty="0" smtClean="0">
                <a:solidFill>
                  <a:schemeClr val="bg1"/>
                </a:solidFill>
              </a:rPr>
              <a:t>Lo sviluppo della capacità di preoccuparsi</a:t>
            </a:r>
          </a:p>
          <a:p>
            <a:pPr algn="l"/>
            <a:r>
              <a:rPr lang="it-IT" altLang="it-IT" sz="2400" dirty="0" smtClean="0">
                <a:solidFill>
                  <a:schemeClr val="bg1"/>
                </a:solidFill>
              </a:rPr>
              <a:t>Affinché </a:t>
            </a:r>
            <a:r>
              <a:rPr lang="it-IT" altLang="it-IT" sz="2400" dirty="0">
                <a:solidFill>
                  <a:schemeClr val="bg1"/>
                </a:solidFill>
              </a:rPr>
              <a:t>il bambino possa esperire le persone e gli oggetti come separati e costanti nello spazio e nel tempo è necessario che gli oggetti stessi sopravvivano alla sua distruttività determinando nel bambino la capacità di preoccuparsi.</a:t>
            </a:r>
          </a:p>
          <a:p>
            <a:pPr algn="l"/>
            <a:r>
              <a:rPr lang="it-IT" altLang="it-IT" sz="2400" dirty="0" err="1">
                <a:solidFill>
                  <a:schemeClr val="bg1"/>
                </a:solidFill>
              </a:rPr>
              <a:t>W</a:t>
            </a:r>
            <a:r>
              <a:rPr lang="it-IT" altLang="it-IT" sz="2400" dirty="0">
                <a:solidFill>
                  <a:schemeClr val="bg1"/>
                </a:solidFill>
              </a:rPr>
              <a:t>. Nel 1960 afferma che il bambino fa esperienza di due tipi di madre: la </a:t>
            </a:r>
            <a:r>
              <a:rPr lang="it-IT" altLang="it-IT" sz="2400" i="1" dirty="0">
                <a:solidFill>
                  <a:schemeClr val="bg1"/>
                </a:solidFill>
              </a:rPr>
              <a:t>madre-oggetto</a:t>
            </a:r>
            <a:r>
              <a:rPr lang="it-IT" altLang="it-IT" sz="2400" dirty="0">
                <a:solidFill>
                  <a:schemeClr val="bg1"/>
                </a:solidFill>
              </a:rPr>
              <a:t> e la </a:t>
            </a:r>
            <a:r>
              <a:rPr lang="it-IT" altLang="it-IT" sz="2400" i="1" dirty="0">
                <a:solidFill>
                  <a:schemeClr val="bg1"/>
                </a:solidFill>
              </a:rPr>
              <a:t>madre-ambiente</a:t>
            </a:r>
            <a:r>
              <a:rPr lang="it-IT" altLang="it-IT" sz="2400" dirty="0">
                <a:solidFill>
                  <a:schemeClr val="bg1"/>
                </a:solidFill>
              </a:rPr>
              <a:t>.</a:t>
            </a:r>
          </a:p>
          <a:p>
            <a:pPr algn="l"/>
            <a:r>
              <a:rPr lang="it-IT" altLang="it-IT" sz="2400" dirty="0">
                <a:solidFill>
                  <a:schemeClr val="bg1"/>
                </a:solidFill>
              </a:rPr>
              <a:t>La madre-oggetto rappresenta la madre come oggetto parziale necessario al soddisfacimento dei bisogni del bambino</a:t>
            </a:r>
          </a:p>
          <a:p>
            <a:pPr algn="l"/>
            <a:r>
              <a:rPr lang="it-IT" altLang="it-IT" sz="2400" dirty="0">
                <a:solidFill>
                  <a:schemeClr val="bg1"/>
                </a:solidFill>
              </a:rPr>
              <a:t>La madre-ambiente è una madre che protegge il bambino dagli urti imprevedibili del mondo esterno, una madre che fa parte dell’ambiente e che protegge il bambino negli stati di quiete. </a:t>
            </a:r>
          </a:p>
          <a:p>
            <a:pPr algn="l"/>
            <a:r>
              <a:rPr lang="it-IT" altLang="it-IT" sz="2400" dirty="0">
                <a:solidFill>
                  <a:schemeClr val="bg1"/>
                </a:solidFill>
              </a:rPr>
              <a:t>Alla fine del secondo anno il bambino riunisce la madre-oggetto con quella ambiente. </a:t>
            </a:r>
          </a:p>
          <a:p>
            <a:pPr algn="l"/>
            <a:r>
              <a:rPr lang="it-IT" altLang="it-IT" sz="2400" dirty="0">
                <a:solidFill>
                  <a:schemeClr val="bg1"/>
                </a:solidFill>
              </a:rPr>
              <a:t>Dall’unione degli aspetti distruttivi e affettivi emerge nel bambino la </a:t>
            </a:r>
            <a:r>
              <a:rPr lang="it-IT" altLang="it-IT" sz="2400" i="1" dirty="0">
                <a:solidFill>
                  <a:schemeClr val="bg1"/>
                </a:solidFill>
              </a:rPr>
              <a:t>capacità di preoccuparsi</a:t>
            </a:r>
            <a:r>
              <a:rPr lang="it-IT" altLang="it-IT" sz="2400" dirty="0">
                <a:solidFill>
                  <a:schemeClr val="bg1"/>
                </a:solidFill>
              </a:rPr>
              <a:t>. </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2000960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dirty="0">
                <a:solidFill>
                  <a:schemeClr val="bg1"/>
                </a:solidFill>
              </a:rPr>
              <a:t>In “L’uso di un oggetto e l’entrare in rapporto attraverso le identificazioni” </a:t>
            </a:r>
            <a:r>
              <a:rPr lang="it-IT" altLang="it-IT" sz="2400" dirty="0" err="1">
                <a:solidFill>
                  <a:schemeClr val="bg1"/>
                </a:solidFill>
              </a:rPr>
              <a:t>Winnicott</a:t>
            </a:r>
            <a:r>
              <a:rPr lang="it-IT" altLang="it-IT" sz="2400" dirty="0">
                <a:solidFill>
                  <a:schemeClr val="bg1"/>
                </a:solidFill>
              </a:rPr>
              <a:t> definisce due modalità del bambino di entrare in relazione con l’altro: “entrare un rapporto con l’oggetto” e “fare uso di un oggetto”. </a:t>
            </a:r>
          </a:p>
          <a:p>
            <a:pPr algn="l">
              <a:lnSpc>
                <a:spcPct val="90000"/>
              </a:lnSpc>
            </a:pPr>
            <a:r>
              <a:rPr lang="it-IT" altLang="it-IT" sz="2400" dirty="0">
                <a:solidFill>
                  <a:schemeClr val="bg1"/>
                </a:solidFill>
              </a:rPr>
              <a:t>La prima modalità  è ancora un fenomeno soggettivo in cui gli oggetti non sono ancora percepiti come separati.</a:t>
            </a:r>
          </a:p>
          <a:p>
            <a:pPr algn="l">
              <a:lnSpc>
                <a:spcPct val="90000"/>
              </a:lnSpc>
            </a:pPr>
            <a:r>
              <a:rPr lang="it-IT" altLang="it-IT" sz="2400" dirty="0">
                <a:solidFill>
                  <a:schemeClr val="bg1"/>
                </a:solidFill>
              </a:rPr>
              <a:t>La seconda implica la nel bambino capacità di stabilire relazioni con oggetti separati da sé.</a:t>
            </a:r>
          </a:p>
          <a:p>
            <a:pPr algn="l">
              <a:lnSpc>
                <a:spcPct val="90000"/>
              </a:lnSpc>
            </a:pPr>
            <a:r>
              <a:rPr lang="it-IT" altLang="it-IT" sz="2400" dirty="0">
                <a:solidFill>
                  <a:schemeClr val="bg1"/>
                </a:solidFill>
              </a:rPr>
              <a:t>Affinché si compia tale passaggio (dall’interno all’esterno) è necessario che il bambino ponga gli oggetti fuori dal proprio controllo onnipotente </a:t>
            </a:r>
          </a:p>
          <a:p>
            <a:pPr algn="l">
              <a:lnSpc>
                <a:spcPct val="90000"/>
              </a:lnSpc>
            </a:pPr>
            <a:r>
              <a:rPr lang="it-IT" altLang="it-IT" sz="2400" dirty="0">
                <a:solidFill>
                  <a:schemeClr val="bg1"/>
                </a:solidFill>
              </a:rPr>
              <a:t>per fare ciò l’oggetto deve essere </a:t>
            </a:r>
            <a:r>
              <a:rPr lang="it-IT" altLang="it-IT" sz="2400" dirty="0" smtClean="0">
                <a:solidFill>
                  <a:schemeClr val="bg1"/>
                </a:solidFill>
              </a:rPr>
              <a:t>sopravvissuto </a:t>
            </a:r>
            <a:r>
              <a:rPr lang="it-IT" altLang="it-IT" sz="2400" dirty="0">
                <a:solidFill>
                  <a:schemeClr val="bg1"/>
                </a:solidFill>
              </a:rPr>
              <a:t>agli attacchi distruttivi del bambino. </a:t>
            </a:r>
          </a:p>
          <a:p>
            <a:pPr algn="l">
              <a:lnSpc>
                <a:spcPct val="90000"/>
              </a:lnSpc>
            </a:pPr>
            <a:endParaRPr lang="it-IT" altLang="it-IT" sz="2400" dirty="0">
              <a:solidFill>
                <a:schemeClr val="bg1"/>
              </a:solidFill>
            </a:endParaRPr>
          </a:p>
          <a:p>
            <a:pPr algn="l">
              <a:lnSpc>
                <a:spcPct val="90000"/>
              </a:lnSpc>
            </a:pPr>
            <a:r>
              <a:rPr lang="it-IT" altLang="it-IT" sz="2400" dirty="0">
                <a:solidFill>
                  <a:schemeClr val="bg1"/>
                </a:solidFill>
              </a:rPr>
              <a:t>È fondamentale quindi che la madre stessa sopravviva agli attacchi del figlio senza rispondere con delle rappresaglie</a:t>
            </a:r>
          </a:p>
          <a:p>
            <a:pPr algn="l">
              <a:lnSpc>
                <a:spcPct val="90000"/>
              </a:lnSpc>
            </a:pPr>
            <a:r>
              <a:rPr lang="it-IT" altLang="it-IT" sz="2400" dirty="0">
                <a:solidFill>
                  <a:schemeClr val="bg1"/>
                </a:solidFill>
              </a:rPr>
              <a:t>Tali rappresaglie mettono il bambino di fronte ad una aggressività esterna che gli impedisce di percepire la propria aggressività e di trasformarla in una fantasia inconscia.</a:t>
            </a:r>
          </a:p>
          <a:p>
            <a:pPr algn="l">
              <a:lnSpc>
                <a:spcPct val="90000"/>
              </a:lnSpc>
            </a:pPr>
            <a:r>
              <a:rPr lang="it-IT" altLang="it-IT" sz="2400" dirty="0">
                <a:solidFill>
                  <a:schemeClr val="bg1"/>
                </a:solidFill>
              </a:rPr>
              <a:t>Di conseguenza la sua distruttività diventerà un tratto caratteristico (comportamento antisociale) o verrà completamente inibita inibendo al contempo ogni aspetto creativo. </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5525224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dirty="0">
                <a:solidFill>
                  <a:schemeClr val="bg1"/>
                </a:solidFill>
              </a:rPr>
              <a:t>Il padre assume un ruolo importante rafforzando l’ambiente famigliare di fronte agli attacchi aggressivo/distruttivi del figlio. </a:t>
            </a:r>
          </a:p>
          <a:p>
            <a:pPr algn="l">
              <a:lnSpc>
                <a:spcPct val="90000"/>
              </a:lnSpc>
            </a:pPr>
            <a:r>
              <a:rPr lang="it-IT" altLang="it-IT" sz="2400" dirty="0">
                <a:solidFill>
                  <a:schemeClr val="bg1"/>
                </a:solidFill>
              </a:rPr>
              <a:t>I comportamenti distruttivi per </a:t>
            </a:r>
            <a:r>
              <a:rPr lang="it-IT" altLang="it-IT" sz="2400" dirty="0" err="1">
                <a:solidFill>
                  <a:schemeClr val="bg1"/>
                </a:solidFill>
              </a:rPr>
              <a:t>W</a:t>
            </a:r>
            <a:r>
              <a:rPr lang="it-IT" altLang="it-IT" sz="2400" dirty="0">
                <a:solidFill>
                  <a:schemeClr val="bg1"/>
                </a:solidFill>
              </a:rPr>
              <a:t>. Sono vitali e sono presenti già nella vita intrauterina come spasmi muscolari molto forti che incontrando le resistenze conducono alla scoperta dell’ambiente. </a:t>
            </a:r>
          </a:p>
          <a:p>
            <a:pPr algn="l">
              <a:lnSpc>
                <a:spcPct val="90000"/>
              </a:lnSpc>
            </a:pPr>
            <a:r>
              <a:rPr lang="it-IT" altLang="it-IT" sz="2400" dirty="0">
                <a:solidFill>
                  <a:schemeClr val="bg1"/>
                </a:solidFill>
              </a:rPr>
              <a:t>Allo stesso modo la sopravvivenza della madre agli attacchi che le vengono portati dal bambino (due anni circa) permettono al bambino di riconoscere la realtà esterna condivisa. </a:t>
            </a:r>
            <a:endParaRPr lang="it-IT" altLang="it-IT" sz="2400" dirty="0" smtClean="0">
              <a:solidFill>
                <a:schemeClr val="bg1"/>
              </a:solidFill>
            </a:endParaRPr>
          </a:p>
          <a:p>
            <a:pPr algn="l">
              <a:lnSpc>
                <a:spcPct val="90000"/>
              </a:lnSpc>
            </a:pPr>
            <a:endParaRPr lang="it-IT" altLang="it-IT" sz="2400" dirty="0">
              <a:solidFill>
                <a:schemeClr val="bg1"/>
              </a:solidFill>
            </a:endParaRPr>
          </a:p>
          <a:p>
            <a:pPr algn="l">
              <a:lnSpc>
                <a:spcPct val="90000"/>
              </a:lnSpc>
            </a:pPr>
            <a:r>
              <a:rPr lang="it-IT" altLang="it-IT" sz="2400" b="1" i="1" dirty="0" smtClean="0">
                <a:solidFill>
                  <a:schemeClr val="tx1"/>
                </a:solidFill>
              </a:rPr>
              <a:t>“Dopo &lt;il soggetto entra in rapporto con l’oggetto&gt;, viene &lt;il soggetto distrugge l’oggetto&gt; (quando diventa esterno); e poi potrebbe venire: &lt;l’oggetto sopravvive alla distruzione del soggetto&gt;. Da questo momento il soggetto dice: &lt;Salve oggetto!&gt; &lt;io ti ho distrutto&gt;. &lt;Io ti amo&gt;. &lt;Tu hai valore per me perché sei sopravvissuto al mio distruggerti&gt;, &lt;Mente io ti amo, continuamente ti distruggo nella fantasia&gt;(inconscia)”. (1968)</a:t>
            </a:r>
            <a:endParaRPr lang="it-IT" altLang="it-IT" sz="2400" b="1" i="1" dirty="0">
              <a:solidFill>
                <a:schemeClr val="tx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6285191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r>
              <a:rPr lang="it-IT" altLang="it-IT" sz="2400" b="1" dirty="0" smtClean="0">
                <a:solidFill>
                  <a:schemeClr val="bg1"/>
                </a:solidFill>
              </a:rPr>
              <a:t>Il falso Sé</a:t>
            </a:r>
            <a:endParaRPr lang="it-IT" altLang="it-IT" sz="2400" b="1" dirty="0">
              <a:solidFill>
                <a:schemeClr val="bg1"/>
              </a:solidFill>
            </a:endParaRPr>
          </a:p>
          <a:p>
            <a:pPr algn="l"/>
            <a:r>
              <a:rPr lang="it-IT" altLang="it-IT" sz="2400" dirty="0" err="1">
                <a:solidFill>
                  <a:schemeClr val="bg1"/>
                </a:solidFill>
              </a:rPr>
              <a:t>W</a:t>
            </a:r>
            <a:r>
              <a:rPr lang="it-IT" altLang="it-IT" sz="2400" dirty="0">
                <a:solidFill>
                  <a:schemeClr val="bg1"/>
                </a:solidFill>
              </a:rPr>
              <a:t>. </a:t>
            </a:r>
            <a:r>
              <a:rPr lang="it-IT" altLang="it-IT" sz="2400" b="1" dirty="0">
                <a:solidFill>
                  <a:schemeClr val="bg1"/>
                </a:solidFill>
              </a:rPr>
              <a:t>enfatizzando il ruolo delle carenze ambientali come fattori determinanti nell’ eziologia psicopatologica</a:t>
            </a:r>
            <a:r>
              <a:rPr lang="it-IT" altLang="it-IT" sz="2400" dirty="0">
                <a:solidFill>
                  <a:schemeClr val="bg1"/>
                </a:solidFill>
              </a:rPr>
              <a:t> in relazione ai diversi momenti dello sviluppo, sottolinea quindi la concezione evolutiva della psicopatologia. </a:t>
            </a:r>
          </a:p>
          <a:p>
            <a:pPr algn="l"/>
            <a:r>
              <a:rPr lang="it-IT" altLang="it-IT" sz="2400" dirty="0">
                <a:solidFill>
                  <a:schemeClr val="bg1"/>
                </a:solidFill>
              </a:rPr>
              <a:t>In “La distorsione dell’Io in rapporto al Vero e Falso Sé” (1961) definisce i concetti di Vero Sé e Falso Sé. </a:t>
            </a:r>
          </a:p>
          <a:p>
            <a:pPr algn="l"/>
            <a:r>
              <a:rPr lang="it-IT" altLang="it-IT" sz="2400" b="1" i="1" dirty="0">
                <a:solidFill>
                  <a:schemeClr val="bg1"/>
                </a:solidFill>
              </a:rPr>
              <a:t>Cure materne inadeguate che non sostengono la creatività del figlio e l’illusione onnipotente divengono minacce annichilenti per il Vero </a:t>
            </a:r>
            <a:r>
              <a:rPr lang="it-IT" altLang="it-IT" sz="2400" b="1" i="1" dirty="0" smtClean="0">
                <a:solidFill>
                  <a:schemeClr val="bg1"/>
                </a:solidFill>
              </a:rPr>
              <a:t>Sé,</a:t>
            </a:r>
            <a:r>
              <a:rPr lang="it-IT" altLang="it-IT" sz="2400" dirty="0" smtClean="0">
                <a:solidFill>
                  <a:schemeClr val="bg1"/>
                </a:solidFill>
              </a:rPr>
              <a:t> impediscono </a:t>
            </a:r>
            <a:r>
              <a:rPr lang="it-IT" altLang="it-IT" sz="2400" dirty="0">
                <a:solidFill>
                  <a:schemeClr val="bg1"/>
                </a:solidFill>
              </a:rPr>
              <a:t>al bambino di esperire sé stesso </a:t>
            </a:r>
            <a:r>
              <a:rPr lang="it-IT" altLang="it-IT" sz="2400" dirty="0" smtClean="0">
                <a:solidFill>
                  <a:schemeClr val="bg1"/>
                </a:solidFill>
              </a:rPr>
              <a:t>e di </a:t>
            </a:r>
            <a:r>
              <a:rPr lang="it-IT" altLang="it-IT" sz="2400" dirty="0">
                <a:solidFill>
                  <a:schemeClr val="bg1"/>
                </a:solidFill>
              </a:rPr>
              <a:t>scoprire l’ambiente </a:t>
            </a:r>
            <a:r>
              <a:rPr lang="it-IT" altLang="it-IT" sz="2400" dirty="0" smtClean="0">
                <a:solidFill>
                  <a:schemeClr val="bg1"/>
                </a:solidFill>
              </a:rPr>
              <a:t>circostante secondo i suoi ritmi.</a:t>
            </a:r>
            <a:endParaRPr lang="it-IT" altLang="it-IT" sz="2400" dirty="0">
              <a:solidFill>
                <a:schemeClr val="bg1"/>
              </a:solidFill>
            </a:endParaRPr>
          </a:p>
          <a:p>
            <a:pPr algn="l"/>
            <a:r>
              <a:rPr lang="it-IT" altLang="it-IT" sz="2400" dirty="0" smtClean="0">
                <a:solidFill>
                  <a:schemeClr val="bg1"/>
                </a:solidFill>
              </a:rPr>
              <a:t>il </a:t>
            </a:r>
            <a:r>
              <a:rPr lang="it-IT" altLang="it-IT" sz="2400" dirty="0">
                <a:solidFill>
                  <a:schemeClr val="bg1"/>
                </a:solidFill>
              </a:rPr>
              <a:t>bambino che crescerà reagendo ai bisogni ed ai ritmi dell’altro e non seguendo  la propria continuità svilupperà un Falso Sé condiscendente alle interferenze e pressioni ambientali.</a:t>
            </a:r>
          </a:p>
          <a:p>
            <a:pPr algn="l"/>
            <a:r>
              <a:rPr lang="it-IT" altLang="it-IT" sz="2400" dirty="0">
                <a:solidFill>
                  <a:schemeClr val="bg1"/>
                </a:solidFill>
              </a:rPr>
              <a:t>Quale scopo ha il </a:t>
            </a:r>
            <a:r>
              <a:rPr lang="it-IT" altLang="it-IT" sz="2400" u="sng" dirty="0">
                <a:solidFill>
                  <a:schemeClr val="bg1"/>
                </a:solidFill>
              </a:rPr>
              <a:t>falso Sé</a:t>
            </a:r>
            <a:r>
              <a:rPr lang="it-IT" altLang="it-IT" sz="2400" dirty="0">
                <a:solidFill>
                  <a:schemeClr val="bg1"/>
                </a:solidFill>
              </a:rPr>
              <a:t>?</a:t>
            </a:r>
          </a:p>
          <a:p>
            <a:pPr algn="l"/>
            <a:r>
              <a:rPr lang="it-IT" altLang="it-IT" sz="2400" dirty="0">
                <a:solidFill>
                  <a:schemeClr val="bg1"/>
                </a:solidFill>
              </a:rPr>
              <a:t>Quello di garantire una </a:t>
            </a:r>
            <a:r>
              <a:rPr lang="it-IT" altLang="it-IT" sz="2400" b="1" dirty="0">
                <a:solidFill>
                  <a:schemeClr val="bg1"/>
                </a:solidFill>
              </a:rPr>
              <a:t>corazza protettiva </a:t>
            </a:r>
            <a:r>
              <a:rPr lang="it-IT" altLang="it-IT" sz="2400" dirty="0">
                <a:solidFill>
                  <a:schemeClr val="bg1"/>
                </a:solidFill>
              </a:rPr>
              <a:t>che renda invulnerabile il vero nucleo di Sé che altrimenti verrebbe annientato. </a:t>
            </a:r>
          </a:p>
          <a:p>
            <a:pPr algn="l"/>
            <a:r>
              <a:rPr lang="it-IT" altLang="it-IT" sz="2400" dirty="0">
                <a:solidFill>
                  <a:schemeClr val="bg1"/>
                </a:solidFill>
              </a:rPr>
              <a:t>Questo attraverso un adattamento alle richieste dell’ambiente circostante.  </a:t>
            </a: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cxnSp>
        <p:nvCxnSpPr>
          <p:cNvPr id="6" name="Connettore 2 5"/>
          <p:cNvCxnSpPr/>
          <p:nvPr/>
        </p:nvCxnSpPr>
        <p:spPr>
          <a:xfrm>
            <a:off x="2986088" y="5272088"/>
            <a:ext cx="771525" cy="242887"/>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17856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dirty="0">
                <a:solidFill>
                  <a:schemeClr val="bg1"/>
                </a:solidFill>
              </a:rPr>
              <a:t>Al polo estremo avremo un Falso Sé compiacente che si costituisce come reale, viene scambiato per la totalità della persona quando in realtà ne rappresenta solo una parte scissa. Mostra però le sue difficoltà nelle relazioni affettive essendo incapace di rapportarsi come totalità. </a:t>
            </a:r>
            <a:endParaRPr lang="it-IT" altLang="it-IT" sz="2400" dirty="0" smtClean="0">
              <a:solidFill>
                <a:schemeClr val="bg1"/>
              </a:solidFill>
            </a:endParaRPr>
          </a:p>
          <a:p>
            <a:pPr algn="l"/>
            <a:r>
              <a:rPr lang="it-IT" altLang="it-IT" sz="2400" dirty="0">
                <a:solidFill>
                  <a:schemeClr val="bg1"/>
                </a:solidFill>
              </a:rPr>
              <a:t>In un quadro sano il Falso Sé riguarda un aspetto di compiacenza, di adattamento e capacità nello stabilire i rapporti formali senza mettersi continuamente allo scoperto. </a:t>
            </a:r>
          </a:p>
          <a:p>
            <a:pPr algn="l"/>
            <a:r>
              <a:rPr lang="it-IT" altLang="it-IT" sz="2400" dirty="0" err="1">
                <a:solidFill>
                  <a:schemeClr val="bg1"/>
                </a:solidFill>
              </a:rPr>
              <a:t>Winnicott</a:t>
            </a:r>
            <a:r>
              <a:rPr lang="it-IT" altLang="it-IT" sz="2400" dirty="0">
                <a:solidFill>
                  <a:schemeClr val="bg1"/>
                </a:solidFill>
              </a:rPr>
              <a:t> enfatizza i concetti di estraneazione, inesistenza, inconsistenza e mancanza di organizzazione derivati dalle carenze della madre-ambiente.</a:t>
            </a:r>
          </a:p>
          <a:p>
            <a:pPr algn="l"/>
            <a:r>
              <a:rPr lang="it-IT" altLang="it-IT" sz="2400" dirty="0">
                <a:solidFill>
                  <a:schemeClr val="bg1"/>
                </a:solidFill>
              </a:rPr>
              <a:t>Viene meno l’importanza del conflitto, la causa eziologica deve essere ricercata nelle esperienze ripetute di micro traumi ambientali sulla psiche non ancora strutturata del bambino. </a:t>
            </a:r>
          </a:p>
          <a:p>
            <a:pPr algn="l">
              <a:lnSpc>
                <a:spcPct val="90000"/>
              </a:lnSpc>
            </a:pPr>
            <a:endParaRPr lang="it-IT" altLang="it-IT" sz="2400" dirty="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34364323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sz="2400" smtClean="0">
                <a:solidFill>
                  <a:schemeClr val="bg1"/>
                </a:solidFill>
              </a:rPr>
              <a:t> </a:t>
            </a:r>
            <a:endParaRPr lang="it-IT" sz="2400" dirty="0" smtClean="0">
              <a:solidFill>
                <a:schemeClr val="bg1"/>
              </a:solidFill>
            </a:endParaRPr>
          </a:p>
        </p:txBody>
      </p:sp>
      <p:sp>
        <p:nvSpPr>
          <p:cNvPr id="4" name="CasellaDiTesto 3"/>
          <p:cNvSpPr txBox="1"/>
          <p:nvPr/>
        </p:nvSpPr>
        <p:spPr>
          <a:xfrm>
            <a:off x="557213" y="514350"/>
            <a:ext cx="184731" cy="369332"/>
          </a:xfrm>
          <a:prstGeom prst="rect">
            <a:avLst/>
          </a:prstGeom>
          <a:noFill/>
        </p:spPr>
        <p:txBody>
          <a:bodyPr wrap="none" rtlCol="0">
            <a:spAutoFit/>
          </a:bodyPr>
          <a:lstStyle/>
          <a:p>
            <a:endParaRPr lang="it-IT" dirty="0"/>
          </a:p>
        </p:txBody>
      </p:sp>
      <p:sp>
        <p:nvSpPr>
          <p:cNvPr id="5" name="CasellaDiTesto 4"/>
          <p:cNvSpPr txBox="1"/>
          <p:nvPr/>
        </p:nvSpPr>
        <p:spPr>
          <a:xfrm>
            <a:off x="257175" y="514350"/>
            <a:ext cx="184731" cy="369332"/>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821252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sz="2400" dirty="0" smtClean="0">
                <a:solidFill>
                  <a:schemeClr val="bg1"/>
                </a:solidFill>
              </a:rPr>
              <a:t>Da ipnosi →libere associazioni</a:t>
            </a:r>
          </a:p>
          <a:p>
            <a:pPr algn="l"/>
            <a:r>
              <a:rPr lang="it-IT" sz="2400" dirty="0" smtClean="0">
                <a:solidFill>
                  <a:schemeClr val="bg1"/>
                </a:solidFill>
              </a:rPr>
              <a:t>Non tutti i pazienti erano </a:t>
            </a:r>
            <a:r>
              <a:rPr lang="it-IT" sz="2400" dirty="0" err="1" smtClean="0">
                <a:solidFill>
                  <a:schemeClr val="bg1"/>
                </a:solidFill>
              </a:rPr>
              <a:t>ipnotizzabili→emergono</a:t>
            </a:r>
            <a:r>
              <a:rPr lang="it-IT" sz="2400" dirty="0" smtClean="0">
                <a:solidFill>
                  <a:schemeClr val="bg1"/>
                </a:solidFill>
              </a:rPr>
              <a:t> le resistenze, le difese che si opponevano al ricordo delle </a:t>
            </a:r>
            <a:r>
              <a:rPr lang="it-IT" sz="2400" u="sng" dirty="0" smtClean="0">
                <a:solidFill>
                  <a:schemeClr val="bg1"/>
                </a:solidFill>
              </a:rPr>
              <a:t>rappresentazioni patogene </a:t>
            </a:r>
          </a:p>
          <a:p>
            <a:pPr algn="l"/>
            <a:endParaRPr lang="it-IT" sz="2400" dirty="0">
              <a:solidFill>
                <a:schemeClr val="bg1"/>
              </a:solidFill>
            </a:endParaRPr>
          </a:p>
          <a:p>
            <a:pPr algn="l"/>
            <a:r>
              <a:rPr lang="it-IT" sz="2400" dirty="0" smtClean="0">
                <a:solidFill>
                  <a:schemeClr val="bg1"/>
                </a:solidFill>
              </a:rPr>
              <a:t>Rimosse, ma parte affettiva non liquidata viene convertita in un sintomo isterico. </a:t>
            </a:r>
          </a:p>
          <a:p>
            <a:pPr algn="l"/>
            <a:r>
              <a:rPr lang="it-IT" sz="2400" dirty="0" err="1" smtClean="0">
                <a:solidFill>
                  <a:schemeClr val="bg1"/>
                </a:solidFill>
              </a:rPr>
              <a:t>F</a:t>
            </a:r>
            <a:r>
              <a:rPr lang="it-IT" sz="2400" dirty="0" smtClean="0">
                <a:solidFill>
                  <a:schemeClr val="bg1"/>
                </a:solidFill>
              </a:rPr>
              <a:t>. riscontra nelle pazienti isteriche traumi sessuali che risalivano all’infanzia. </a:t>
            </a:r>
          </a:p>
          <a:p>
            <a:pPr algn="l"/>
            <a:r>
              <a:rPr lang="it-IT" sz="2400" dirty="0" smtClean="0">
                <a:solidFill>
                  <a:schemeClr val="bg1"/>
                </a:solidFill>
              </a:rPr>
              <a:t>Esperienza traumatica di ordine sessuale è fattore </a:t>
            </a:r>
            <a:r>
              <a:rPr lang="it-IT" sz="2400" dirty="0" err="1" smtClean="0">
                <a:solidFill>
                  <a:schemeClr val="bg1"/>
                </a:solidFill>
              </a:rPr>
              <a:t>eziopatogenico</a:t>
            </a:r>
            <a:r>
              <a:rPr lang="it-IT" sz="2400" dirty="0" smtClean="0">
                <a:solidFill>
                  <a:schemeClr val="bg1"/>
                </a:solidFill>
              </a:rPr>
              <a:t> alla base di tutte le </a:t>
            </a:r>
            <a:r>
              <a:rPr lang="it-IT" sz="2400" dirty="0" err="1" smtClean="0">
                <a:solidFill>
                  <a:schemeClr val="bg1"/>
                </a:solidFill>
              </a:rPr>
              <a:t>nevrosi→nevrosi</a:t>
            </a:r>
            <a:r>
              <a:rPr lang="it-IT" sz="2400" dirty="0" smtClean="0">
                <a:solidFill>
                  <a:schemeClr val="bg1"/>
                </a:solidFill>
              </a:rPr>
              <a:t> sessuali </a:t>
            </a:r>
          </a:p>
          <a:p>
            <a:pPr algn="l"/>
            <a:r>
              <a:rPr lang="it-IT" sz="2400" dirty="0" smtClean="0">
                <a:solidFill>
                  <a:schemeClr val="bg1"/>
                </a:solidFill>
              </a:rPr>
              <a:t>Esperienza traumatica di seduzione sessuale infantile da parte degli adulti veniva successivamente evocata (azione differita) da un evento non necessariamente legato determinando la sintomatologia nevrotica. </a:t>
            </a:r>
          </a:p>
          <a:p>
            <a:pPr algn="l"/>
            <a:r>
              <a:rPr lang="it-IT" sz="2400" dirty="0" err="1" smtClean="0">
                <a:solidFill>
                  <a:schemeClr val="bg1"/>
                </a:solidFill>
              </a:rPr>
              <a:t>F</a:t>
            </a:r>
            <a:r>
              <a:rPr lang="it-IT" sz="2400" dirty="0" smtClean="0">
                <a:solidFill>
                  <a:schemeClr val="bg1"/>
                </a:solidFill>
              </a:rPr>
              <a:t>. Si riferisce alla teoria della seduzione dal 1893 al 1897. </a:t>
            </a:r>
          </a:p>
          <a:p>
            <a:pPr algn="l"/>
            <a:r>
              <a:rPr lang="it-IT" sz="2400" dirty="0" smtClean="0">
                <a:solidFill>
                  <a:schemeClr val="bg1"/>
                </a:solidFill>
              </a:rPr>
              <a:t>Lettere a </a:t>
            </a:r>
            <a:r>
              <a:rPr lang="it-IT" sz="2400" dirty="0" err="1" smtClean="0">
                <a:solidFill>
                  <a:schemeClr val="bg1"/>
                </a:solidFill>
              </a:rPr>
              <a:t>Fliss</a:t>
            </a:r>
            <a:r>
              <a:rPr lang="it-IT" sz="2400" dirty="0" smtClean="0">
                <a:solidFill>
                  <a:schemeClr val="bg1"/>
                </a:solidFill>
              </a:rPr>
              <a:t> “voglio confidarti il grande segreto che ha cominciato lentamente a chiarirsi dentro in me negli ultimi mesi. Non credo più ai miei neurotica” </a:t>
            </a:r>
          </a:p>
        </p:txBody>
      </p:sp>
      <p:cxnSp>
        <p:nvCxnSpPr>
          <p:cNvPr id="6" name="Connettore 2 5"/>
          <p:cNvCxnSpPr/>
          <p:nvPr/>
        </p:nvCxnSpPr>
        <p:spPr>
          <a:xfrm flipH="1">
            <a:off x="1014413" y="1457325"/>
            <a:ext cx="2586037" cy="70008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95953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r>
              <a:rPr lang="it-IT" sz="2400" dirty="0" smtClean="0">
                <a:solidFill>
                  <a:schemeClr val="bg1"/>
                </a:solidFill>
              </a:rPr>
              <a:t>Episodi traumatici →fantasie infantili</a:t>
            </a:r>
            <a:r>
              <a:rPr lang="it-IT" sz="2400" dirty="0">
                <a:solidFill>
                  <a:schemeClr val="bg1"/>
                </a:solidFill>
              </a:rPr>
              <a:t> </a:t>
            </a:r>
            <a:r>
              <a:rPr lang="it-IT" sz="2400" dirty="0" smtClean="0">
                <a:solidFill>
                  <a:schemeClr val="bg1"/>
                </a:solidFill>
              </a:rPr>
              <a:t>“dietro alle fantasie apparve allora in piena luce la vita sessuale del bambino in tutta la sua estensione”. </a:t>
            </a:r>
            <a:endParaRPr lang="it-IT" sz="2400" dirty="0">
              <a:solidFill>
                <a:schemeClr val="bg1"/>
              </a:solidFill>
            </a:endParaRPr>
          </a:p>
          <a:p>
            <a:pPr algn="l"/>
            <a:r>
              <a:rPr lang="it-IT" sz="2400" dirty="0" smtClean="0">
                <a:solidFill>
                  <a:schemeClr val="bg1"/>
                </a:solidFill>
              </a:rPr>
              <a:t>Eziologia nevrosi →sessualità infantile, questo non sminuisce il potenziale </a:t>
            </a:r>
            <a:r>
              <a:rPr lang="it-IT" sz="2400" dirty="0" err="1" smtClean="0">
                <a:solidFill>
                  <a:schemeClr val="bg1"/>
                </a:solidFill>
              </a:rPr>
              <a:t>traumatogeno</a:t>
            </a:r>
            <a:r>
              <a:rPr lang="it-IT" sz="2400" dirty="0" smtClean="0">
                <a:solidFill>
                  <a:schemeClr val="bg1"/>
                </a:solidFill>
              </a:rPr>
              <a:t> degli abusi reali. </a:t>
            </a:r>
          </a:p>
          <a:p>
            <a:pPr algn="l"/>
            <a:r>
              <a:rPr lang="it-IT" sz="2400" b="1" dirty="0" smtClean="0">
                <a:solidFill>
                  <a:schemeClr val="bg1"/>
                </a:solidFill>
              </a:rPr>
              <a:t>Pulsioni</a:t>
            </a:r>
          </a:p>
          <a:p>
            <a:pPr algn="l"/>
            <a:r>
              <a:rPr lang="it-IT" altLang="it-IT" sz="2400" dirty="0">
                <a:solidFill>
                  <a:schemeClr val="bg1"/>
                </a:solidFill>
              </a:rPr>
              <a:t>Secondo Freud gli esseri umani non operano solo in risposta agli stimoli dell’ambiente esterno, ma anche in risposta alle pressioni interne provenienti dall’unità corpo-mente. Questi stimoli interni o tensioni attivanti, sono descritti (Pulsioni e loro destini, 1915) come pulsioni istintuali</a:t>
            </a:r>
            <a:r>
              <a:rPr lang="it-IT" altLang="it-IT" sz="2400" dirty="0" smtClean="0">
                <a:solidFill>
                  <a:schemeClr val="bg1"/>
                </a:solidFill>
              </a:rPr>
              <a:t>.</a:t>
            </a:r>
          </a:p>
          <a:p>
            <a:pPr algn="l"/>
            <a:r>
              <a:rPr lang="it-IT" altLang="it-IT" sz="2400" dirty="0">
                <a:solidFill>
                  <a:schemeClr val="bg1"/>
                </a:solidFill>
              </a:rPr>
              <a:t>La pulsione, concetto limite tra psichico e somatico (da cui trae l’energia), è volta al continuo soddisfacimento e viene definita in relazione a: </a:t>
            </a:r>
          </a:p>
          <a:p>
            <a:pPr lvl="1" algn="l"/>
            <a:r>
              <a:rPr lang="it-IT" altLang="it-IT" dirty="0">
                <a:solidFill>
                  <a:schemeClr val="bg1"/>
                </a:solidFill>
              </a:rPr>
              <a:t>La fonte: la zona erogena corporea legata alla percezione del piacere</a:t>
            </a:r>
          </a:p>
          <a:p>
            <a:pPr lvl="1" algn="l"/>
            <a:r>
              <a:rPr lang="it-IT" altLang="it-IT" dirty="0">
                <a:solidFill>
                  <a:schemeClr val="bg1"/>
                </a:solidFill>
              </a:rPr>
              <a:t>La meta: l’azione verso cui spinge la pulsione (soddisfacimento)</a:t>
            </a:r>
          </a:p>
          <a:p>
            <a:pPr lvl="1" algn="l"/>
            <a:r>
              <a:rPr lang="it-IT" altLang="it-IT" dirty="0">
                <a:solidFill>
                  <a:schemeClr val="bg1"/>
                </a:solidFill>
              </a:rPr>
              <a:t>L’oggetto: il mezzo attraverso il quale la pulsione raggiunge la soddisfazione. </a:t>
            </a:r>
          </a:p>
          <a:p>
            <a:pPr algn="l"/>
            <a:endParaRPr lang="it-IT" altLang="it-IT" sz="2400" dirty="0">
              <a:solidFill>
                <a:schemeClr val="bg1"/>
              </a:solidFill>
            </a:endParaRPr>
          </a:p>
          <a:p>
            <a:pPr algn="l"/>
            <a:endParaRPr lang="it-IT" sz="2400" dirty="0" smtClean="0">
              <a:solidFill>
                <a:schemeClr val="bg1"/>
              </a:solidFill>
            </a:endParaRPr>
          </a:p>
        </p:txBody>
      </p:sp>
    </p:spTree>
    <p:extLst>
      <p:ext uri="{BB962C8B-B14F-4D97-AF65-F5344CB8AC3E}">
        <p14:creationId xmlns:p14="http://schemas.microsoft.com/office/powerpoint/2010/main" val="9929076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marL="342900" indent="-342900" algn="l">
              <a:buFont typeface="Arial" charset="0"/>
              <a:buChar char="•"/>
            </a:pPr>
            <a:r>
              <a:rPr lang="it-IT" altLang="it-IT" sz="2400" dirty="0">
                <a:solidFill>
                  <a:schemeClr val="bg1"/>
                </a:solidFill>
              </a:rPr>
              <a:t>Freud identificando nel </a:t>
            </a:r>
            <a:r>
              <a:rPr lang="it-IT" altLang="it-IT" sz="2400" b="1" dirty="0">
                <a:solidFill>
                  <a:schemeClr val="bg1"/>
                </a:solidFill>
              </a:rPr>
              <a:t>principio di piacere </a:t>
            </a:r>
            <a:r>
              <a:rPr lang="it-IT" altLang="it-IT" sz="2400" dirty="0">
                <a:solidFill>
                  <a:schemeClr val="bg1"/>
                </a:solidFill>
              </a:rPr>
              <a:t>il principio organizzatore dell’apparato psichico: assimila la sensazione di dispiacere con l’accumulo di tensione e quella di piacere con la riduzione della tensione accumulata. </a:t>
            </a:r>
          </a:p>
          <a:p>
            <a:pPr marL="342900" indent="-342900" algn="l">
              <a:buFont typeface="Arial" charset="0"/>
              <a:buChar char="•"/>
            </a:pPr>
            <a:r>
              <a:rPr lang="it-IT" altLang="it-IT" sz="2400" dirty="0">
                <a:solidFill>
                  <a:schemeClr val="bg1"/>
                </a:solidFill>
              </a:rPr>
              <a:t>Il principio di piacere regola il bisogno attraverso l’azione, la fantasia, o qualsiasi situazione che permetta la soddisfazione attraverso l’eliminazione della tensione pulsionale in cui il ritmo di accumulazione e scarica determinano l’esperienza soggettiva di piacere/dispiacere. </a:t>
            </a:r>
          </a:p>
          <a:p>
            <a:pPr marL="342900" indent="-342900" algn="l">
              <a:buFont typeface="Arial" charset="0"/>
              <a:buChar char="•"/>
            </a:pPr>
            <a:r>
              <a:rPr lang="it-IT" altLang="it-IT" sz="2400" dirty="0" smtClean="0">
                <a:solidFill>
                  <a:schemeClr val="bg1"/>
                </a:solidFill>
              </a:rPr>
              <a:t>Nei </a:t>
            </a:r>
            <a:r>
              <a:rPr lang="it-IT" altLang="it-IT" sz="2400" dirty="0">
                <a:solidFill>
                  <a:schemeClr val="bg1"/>
                </a:solidFill>
              </a:rPr>
              <a:t>“Tre saggi sulla teoria sessuale” (1905) Freud, identifica nella “pulsione” quella forza che spinge verso la soddisfazione dei bisogni sessuali dell’uomo. </a:t>
            </a:r>
          </a:p>
          <a:p>
            <a:pPr algn="l"/>
            <a:r>
              <a:rPr lang="it-IT" altLang="it-IT" sz="2400" dirty="0">
                <a:solidFill>
                  <a:schemeClr val="bg1"/>
                </a:solidFill>
              </a:rPr>
              <a:t>La pulsione sessuale è attivata dall’energia libidica </a:t>
            </a:r>
            <a:r>
              <a:rPr lang="it-IT" altLang="it-IT" sz="2400" dirty="0" smtClean="0">
                <a:solidFill>
                  <a:schemeClr val="bg1"/>
                </a:solidFill>
              </a:rPr>
              <a:t>innata</a:t>
            </a:r>
          </a:p>
          <a:p>
            <a:pPr algn="l"/>
            <a:r>
              <a:rPr lang="it-IT" altLang="it-IT" sz="2400" dirty="0" smtClean="0">
                <a:solidFill>
                  <a:schemeClr val="bg1"/>
                </a:solidFill>
              </a:rPr>
              <a:t>eccitamento </a:t>
            </a:r>
            <a:r>
              <a:rPr lang="it-IT" altLang="it-IT" sz="2400" dirty="0">
                <a:solidFill>
                  <a:schemeClr val="bg1"/>
                </a:solidFill>
              </a:rPr>
              <a:t>delle zone </a:t>
            </a:r>
            <a:r>
              <a:rPr lang="it-IT" altLang="it-IT" sz="2400" dirty="0" smtClean="0">
                <a:solidFill>
                  <a:schemeClr val="bg1"/>
                </a:solidFill>
              </a:rPr>
              <a:t>erogene, spinge verso la gratificazione </a:t>
            </a:r>
            <a:r>
              <a:rPr lang="it-IT" altLang="it-IT" sz="2400" dirty="0">
                <a:solidFill>
                  <a:schemeClr val="bg1"/>
                </a:solidFill>
              </a:rPr>
              <a:t>dei desideri sessuali. </a:t>
            </a:r>
            <a:endParaRPr lang="it-IT" altLang="it-IT" sz="2400" dirty="0" smtClean="0">
              <a:solidFill>
                <a:schemeClr val="bg1"/>
              </a:solidFill>
            </a:endParaRPr>
          </a:p>
          <a:p>
            <a:pPr marL="342900" indent="-342900" algn="l">
              <a:buFont typeface="Arial" charset="0"/>
              <a:buChar char="•"/>
            </a:pPr>
            <a:r>
              <a:rPr lang="it-IT" altLang="it-IT" sz="2400" dirty="0" smtClean="0">
                <a:solidFill>
                  <a:schemeClr val="bg1"/>
                </a:solidFill>
              </a:rPr>
              <a:t>Durante lo sviluppo si susseguono differenti zone erogene, la pulsione libidica si appoggia a pulsione di autoconservazione. </a:t>
            </a:r>
          </a:p>
          <a:p>
            <a:pPr marL="342900" indent="-342900" algn="l">
              <a:buFont typeface="Arial" charset="0"/>
              <a:buChar char="•"/>
            </a:pPr>
            <a:r>
              <a:rPr lang="it-IT" altLang="it-IT" sz="2400" dirty="0" smtClean="0">
                <a:solidFill>
                  <a:schemeClr val="bg1"/>
                </a:solidFill>
              </a:rPr>
              <a:t>Con il primato della genitalità l’altro diventa oggetto libidico</a:t>
            </a:r>
          </a:p>
          <a:p>
            <a:pPr algn="l"/>
            <a:endParaRPr lang="it-IT" altLang="it-IT" sz="2400" dirty="0" smtClean="0">
              <a:solidFill>
                <a:schemeClr val="bg1"/>
              </a:solidFill>
            </a:endParaRPr>
          </a:p>
          <a:p>
            <a:pPr algn="l"/>
            <a:endParaRPr lang="it-IT" altLang="it-IT" sz="2400" dirty="0">
              <a:solidFill>
                <a:schemeClr val="bg1"/>
              </a:solidFill>
            </a:endParaRPr>
          </a:p>
          <a:p>
            <a:pPr algn="l"/>
            <a:endParaRPr lang="it-IT" altLang="it-IT" sz="2400" dirty="0">
              <a:solidFill>
                <a:schemeClr val="bg1"/>
              </a:solidFill>
            </a:endParaRPr>
          </a:p>
          <a:p>
            <a:pPr algn="l"/>
            <a:endParaRPr lang="it-IT" altLang="it-IT" sz="2400" dirty="0">
              <a:solidFill>
                <a:schemeClr val="bg1"/>
              </a:solidFill>
            </a:endParaRPr>
          </a:p>
          <a:p>
            <a:pPr algn="l"/>
            <a:endParaRPr lang="it-IT" sz="2400" dirty="0" smtClean="0">
              <a:solidFill>
                <a:schemeClr val="bg1"/>
              </a:solidFill>
            </a:endParaRPr>
          </a:p>
          <a:p>
            <a:pPr algn="l"/>
            <a:r>
              <a:rPr lang="it-IT" sz="2400" dirty="0" smtClean="0">
                <a:solidFill>
                  <a:schemeClr val="bg1"/>
                </a:solidFill>
              </a:rPr>
              <a:t> </a:t>
            </a:r>
          </a:p>
        </p:txBody>
      </p:sp>
      <p:sp>
        <p:nvSpPr>
          <p:cNvPr id="2" name="Callout con freccia in giù 1"/>
          <p:cNvSpPr/>
          <p:nvPr/>
        </p:nvSpPr>
        <p:spPr>
          <a:xfrm>
            <a:off x="4443412" y="3600450"/>
            <a:ext cx="1828800" cy="642937"/>
          </a:xfrm>
          <a:prstGeom prst="downArrowCallou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510372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dirty="0">
                <a:solidFill>
                  <a:schemeClr val="bg1"/>
                </a:solidFill>
              </a:rPr>
              <a:t>Nel secondo saggio dei  “Tre saggi della teoria sessuale” (nella revisione del 1915) Freud ipotizza lo sviluppo della libido attraverso una successione di </a:t>
            </a:r>
            <a:r>
              <a:rPr lang="it-IT" altLang="it-IT" sz="2400" dirty="0" smtClean="0">
                <a:solidFill>
                  <a:schemeClr val="bg1"/>
                </a:solidFill>
              </a:rPr>
              <a:t>fasi, </a:t>
            </a:r>
            <a:r>
              <a:rPr lang="it-IT" altLang="it-IT" sz="2400" dirty="0">
                <a:solidFill>
                  <a:schemeClr val="bg1"/>
                </a:solidFill>
              </a:rPr>
              <a:t>ognuna corrispondente ad una zona erogena predominante. </a:t>
            </a:r>
            <a:endParaRPr lang="it-IT" altLang="it-IT" sz="2400" dirty="0" smtClean="0">
              <a:solidFill>
                <a:schemeClr val="bg1"/>
              </a:solidFill>
            </a:endParaRPr>
          </a:p>
          <a:p>
            <a:pPr algn="l">
              <a:lnSpc>
                <a:spcPct val="90000"/>
              </a:lnSpc>
            </a:pPr>
            <a:r>
              <a:rPr lang="it-IT" altLang="it-IT" sz="2400" dirty="0" smtClean="0">
                <a:solidFill>
                  <a:schemeClr val="bg1"/>
                </a:solidFill>
              </a:rPr>
              <a:t>Fase </a:t>
            </a:r>
            <a:r>
              <a:rPr lang="it-IT" altLang="it-IT" sz="2400" i="1" dirty="0">
                <a:solidFill>
                  <a:schemeClr val="bg1"/>
                </a:solidFill>
              </a:rPr>
              <a:t>orale, anale</a:t>
            </a:r>
            <a:r>
              <a:rPr lang="it-IT" altLang="it-IT" sz="2400" dirty="0">
                <a:solidFill>
                  <a:schemeClr val="bg1"/>
                </a:solidFill>
              </a:rPr>
              <a:t> e </a:t>
            </a:r>
            <a:r>
              <a:rPr lang="it-IT" altLang="it-IT" sz="2400" i="1" dirty="0">
                <a:solidFill>
                  <a:schemeClr val="bg1"/>
                </a:solidFill>
              </a:rPr>
              <a:t>genitale</a:t>
            </a:r>
            <a:r>
              <a:rPr lang="it-IT" altLang="it-IT" sz="2400" dirty="0">
                <a:solidFill>
                  <a:schemeClr val="bg1"/>
                </a:solidFill>
              </a:rPr>
              <a:t>. </a:t>
            </a:r>
          </a:p>
          <a:p>
            <a:pPr algn="l">
              <a:lnSpc>
                <a:spcPct val="90000"/>
              </a:lnSpc>
            </a:pPr>
            <a:r>
              <a:rPr lang="it-IT" altLang="it-IT" sz="2400" dirty="0">
                <a:solidFill>
                  <a:schemeClr val="bg1"/>
                </a:solidFill>
              </a:rPr>
              <a:t>Nel 1923 colloca tra la fase anale e quella genitale la </a:t>
            </a:r>
            <a:r>
              <a:rPr lang="it-IT" altLang="it-IT" sz="2400" i="1" dirty="0">
                <a:solidFill>
                  <a:schemeClr val="bg1"/>
                </a:solidFill>
              </a:rPr>
              <a:t>fase di organizzazione fallica.</a:t>
            </a:r>
          </a:p>
          <a:p>
            <a:pPr algn="l">
              <a:lnSpc>
                <a:spcPct val="90000"/>
              </a:lnSpc>
            </a:pPr>
            <a:r>
              <a:rPr lang="it-IT" altLang="it-IT" sz="2400" dirty="0">
                <a:solidFill>
                  <a:schemeClr val="bg1"/>
                </a:solidFill>
              </a:rPr>
              <a:t>Lo sviluppo della sessualità segue una progressione dalle fasi pregenitali (orale, sadico-anale, fallica) a quella genitale che si instaura nella pubertà. </a:t>
            </a:r>
          </a:p>
          <a:p>
            <a:pPr algn="l">
              <a:lnSpc>
                <a:spcPct val="90000"/>
              </a:lnSpc>
            </a:pPr>
            <a:r>
              <a:rPr lang="it-IT" altLang="it-IT" sz="2400" i="1" dirty="0">
                <a:solidFill>
                  <a:schemeClr val="bg1"/>
                </a:solidFill>
              </a:rPr>
              <a:t>La fase </a:t>
            </a:r>
            <a:r>
              <a:rPr lang="it-IT" altLang="it-IT" sz="2400" b="1" i="1" dirty="0" smtClean="0">
                <a:solidFill>
                  <a:schemeClr val="bg1"/>
                </a:solidFill>
              </a:rPr>
              <a:t>orale </a:t>
            </a:r>
            <a:r>
              <a:rPr lang="it-IT" altLang="it-IT" sz="2400" dirty="0" smtClean="0">
                <a:solidFill>
                  <a:schemeClr val="bg1"/>
                </a:solidFill>
              </a:rPr>
              <a:t>(0-1): </a:t>
            </a:r>
            <a:r>
              <a:rPr lang="it-IT" altLang="it-IT" sz="2400" dirty="0">
                <a:solidFill>
                  <a:schemeClr val="bg1"/>
                </a:solidFill>
              </a:rPr>
              <a:t>si estende per i primo anno di vita dove la percezione del piacere è legata alla </a:t>
            </a:r>
            <a:r>
              <a:rPr lang="it-IT" altLang="it-IT" sz="2400" dirty="0" smtClean="0">
                <a:solidFill>
                  <a:schemeClr val="bg1"/>
                </a:solidFill>
              </a:rPr>
              <a:t>suzione (incorporazione). </a:t>
            </a:r>
            <a:endParaRPr lang="it-IT" altLang="it-IT" sz="2400" dirty="0">
              <a:solidFill>
                <a:schemeClr val="bg1"/>
              </a:solidFill>
            </a:endParaRPr>
          </a:p>
          <a:p>
            <a:pPr algn="l">
              <a:lnSpc>
                <a:spcPct val="90000"/>
              </a:lnSpc>
            </a:pPr>
            <a:r>
              <a:rPr lang="it-IT" altLang="it-IT" sz="2400" i="1" dirty="0">
                <a:solidFill>
                  <a:schemeClr val="bg1"/>
                </a:solidFill>
              </a:rPr>
              <a:t>La fase </a:t>
            </a:r>
            <a:r>
              <a:rPr lang="it-IT" altLang="it-IT" sz="2400" b="1" i="1" dirty="0">
                <a:solidFill>
                  <a:schemeClr val="bg1"/>
                </a:solidFill>
              </a:rPr>
              <a:t>anale</a:t>
            </a:r>
            <a:r>
              <a:rPr lang="it-IT" altLang="it-IT" sz="2400" i="1" dirty="0">
                <a:solidFill>
                  <a:schemeClr val="bg1"/>
                </a:solidFill>
              </a:rPr>
              <a:t> </a:t>
            </a:r>
            <a:r>
              <a:rPr lang="it-IT" altLang="it-IT" sz="2400" dirty="0" smtClean="0">
                <a:solidFill>
                  <a:schemeClr val="bg1"/>
                </a:solidFill>
              </a:rPr>
              <a:t>(1-2) in </a:t>
            </a:r>
            <a:r>
              <a:rPr lang="it-IT" altLang="it-IT" sz="2400" dirty="0">
                <a:solidFill>
                  <a:schemeClr val="bg1"/>
                </a:solidFill>
              </a:rPr>
              <a:t>cui il piacere è legato alla defecazione, è caratterizzata dall’ambivalenza e contrapposizione tra “attività” e “passività” che si estende per tutta la vita sessuale. </a:t>
            </a:r>
            <a:endParaRPr lang="it-IT" altLang="it-IT" sz="2400" dirty="0" smtClean="0">
              <a:solidFill>
                <a:schemeClr val="bg1"/>
              </a:solidFill>
            </a:endParaRPr>
          </a:p>
          <a:p>
            <a:pPr algn="l">
              <a:lnSpc>
                <a:spcPct val="90000"/>
              </a:lnSpc>
            </a:pPr>
            <a:r>
              <a:rPr lang="it-IT" altLang="it-IT" sz="2400" dirty="0">
                <a:solidFill>
                  <a:schemeClr val="bg1"/>
                </a:solidFill>
              </a:rPr>
              <a:t>Attività e passività diventano due modalità che permettono sia di distinguere il maschile dal femminile, sia definire delle “modalità reattive” (attive-maschili, passive-femminili) in entrambe i sessi. </a:t>
            </a:r>
          </a:p>
          <a:p>
            <a:pPr algn="l">
              <a:lnSpc>
                <a:spcPct val="90000"/>
              </a:lnSpc>
            </a:pPr>
            <a:r>
              <a:rPr lang="it-IT" altLang="it-IT" sz="2400" dirty="0">
                <a:solidFill>
                  <a:schemeClr val="bg1"/>
                </a:solidFill>
              </a:rPr>
              <a:t>In questo senso Freud applica la nozione di bisessualità a livello psicologico, sostenendo che tendenze maschili e femminili coesistono sin dall’infanzia in tutti gli individui.</a:t>
            </a:r>
          </a:p>
          <a:p>
            <a:pPr algn="l">
              <a:lnSpc>
                <a:spcPct val="90000"/>
              </a:lnSpc>
            </a:pPr>
            <a:endParaRPr lang="it-IT" altLang="it-IT" sz="2400" dirty="0">
              <a:solidFill>
                <a:schemeClr val="bg1"/>
              </a:solidFill>
            </a:endParaRPr>
          </a:p>
          <a:p>
            <a:pPr algn="l"/>
            <a:endParaRPr lang="it-IT" sz="2400" dirty="0" smtClean="0">
              <a:solidFill>
                <a:schemeClr val="bg1"/>
              </a:solidFill>
            </a:endParaRPr>
          </a:p>
          <a:p>
            <a:pPr algn="l"/>
            <a:r>
              <a:rPr lang="it-IT" sz="2400" dirty="0" smtClean="0">
                <a:solidFill>
                  <a:schemeClr val="bg1"/>
                </a:solidFill>
              </a:rPr>
              <a:t> </a:t>
            </a:r>
          </a:p>
        </p:txBody>
      </p:sp>
    </p:spTree>
    <p:extLst>
      <p:ext uri="{BB962C8B-B14F-4D97-AF65-F5344CB8AC3E}">
        <p14:creationId xmlns:p14="http://schemas.microsoft.com/office/powerpoint/2010/main" val="1430699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algn="l">
              <a:lnSpc>
                <a:spcPct val="90000"/>
              </a:lnSpc>
            </a:pPr>
            <a:r>
              <a:rPr lang="it-IT" altLang="it-IT" sz="2400" dirty="0">
                <a:solidFill>
                  <a:schemeClr val="bg1"/>
                </a:solidFill>
              </a:rPr>
              <a:t>Nella </a:t>
            </a:r>
            <a:r>
              <a:rPr lang="it-IT" altLang="it-IT" sz="2400" b="1" i="1" dirty="0">
                <a:solidFill>
                  <a:schemeClr val="bg1"/>
                </a:solidFill>
              </a:rPr>
              <a:t>fase fallica </a:t>
            </a:r>
            <a:r>
              <a:rPr lang="it-IT" altLang="it-IT" sz="2400" dirty="0" smtClean="0">
                <a:solidFill>
                  <a:schemeClr val="bg1"/>
                </a:solidFill>
              </a:rPr>
              <a:t>(3-6 anni) il </a:t>
            </a:r>
            <a:r>
              <a:rPr lang="it-IT" altLang="it-IT" sz="2400" dirty="0">
                <a:solidFill>
                  <a:schemeClr val="bg1"/>
                </a:solidFill>
              </a:rPr>
              <a:t>bambino attribuisce ad entrambe i sessi lo stesso genitale maschile. Questa fase prende avvio intorno ai tre anni e sembra essere </a:t>
            </a:r>
            <a:r>
              <a:rPr lang="it-IT" altLang="it-IT" sz="2400" dirty="0" smtClean="0">
                <a:solidFill>
                  <a:schemeClr val="bg1"/>
                </a:solidFill>
              </a:rPr>
              <a:t>in </a:t>
            </a:r>
            <a:r>
              <a:rPr lang="it-IT" altLang="it-IT" sz="2400" dirty="0">
                <a:solidFill>
                  <a:schemeClr val="bg1"/>
                </a:solidFill>
              </a:rPr>
              <a:t>relazione alla minzione ed alla risoluzione dell’enigma della sfinge. Il bambino comincia a farsi domande ed a formulare teorie circa il mistero del concepimento e della nascita. </a:t>
            </a:r>
            <a:endParaRPr lang="it-IT" altLang="it-IT" sz="2400" dirty="0" smtClean="0">
              <a:solidFill>
                <a:schemeClr val="bg1"/>
              </a:solidFill>
            </a:endParaRPr>
          </a:p>
          <a:p>
            <a:pPr algn="l">
              <a:lnSpc>
                <a:spcPct val="90000"/>
              </a:lnSpc>
            </a:pPr>
            <a:r>
              <a:rPr lang="it-IT" altLang="it-IT" sz="2400" dirty="0">
                <a:solidFill>
                  <a:schemeClr val="bg1"/>
                </a:solidFill>
              </a:rPr>
              <a:t>Freud mette quindi in relazione la frustrazione  di queste istanze conoscitive del bambino, da parte del genitore evasivo o punitivo, con i meccanismi di scissione psichica che il bambino adotta per nascondere la propria diffidenza e far “coesistere” tali risposte evasive con i dati empirici in suo possesso. </a:t>
            </a:r>
          </a:p>
          <a:p>
            <a:pPr marL="342900" indent="-342900" algn="l">
              <a:lnSpc>
                <a:spcPct val="90000"/>
              </a:lnSpc>
              <a:buClr>
                <a:srgbClr val="FFFF00"/>
              </a:buClr>
              <a:buFont typeface="Wingdings" charset="2"/>
              <a:buChar char="Ø"/>
            </a:pPr>
            <a:r>
              <a:rPr lang="it-IT" altLang="it-IT" sz="2400" dirty="0">
                <a:solidFill>
                  <a:schemeClr val="bg1"/>
                </a:solidFill>
              </a:rPr>
              <a:t>L’episodio centrale della fase fallica e </a:t>
            </a:r>
            <a:r>
              <a:rPr lang="it-IT" altLang="it-IT" sz="2400" dirty="0" smtClean="0">
                <a:solidFill>
                  <a:schemeClr val="bg1"/>
                </a:solidFill>
              </a:rPr>
              <a:t>nucleo </a:t>
            </a:r>
            <a:r>
              <a:rPr lang="it-IT" altLang="it-IT" sz="2400" dirty="0">
                <a:solidFill>
                  <a:schemeClr val="bg1"/>
                </a:solidFill>
              </a:rPr>
              <a:t>della teoria </a:t>
            </a:r>
            <a:r>
              <a:rPr lang="it-IT" altLang="it-IT" sz="2400" dirty="0" smtClean="0">
                <a:solidFill>
                  <a:schemeClr val="bg1"/>
                </a:solidFill>
              </a:rPr>
              <a:t>evolutiva </a:t>
            </a:r>
            <a:r>
              <a:rPr lang="it-IT" altLang="it-IT" sz="2400" dirty="0">
                <a:solidFill>
                  <a:schemeClr val="bg1"/>
                </a:solidFill>
              </a:rPr>
              <a:t>freudiana è il </a:t>
            </a:r>
            <a:r>
              <a:rPr lang="it-IT" altLang="it-IT" sz="2400" i="1" dirty="0">
                <a:solidFill>
                  <a:schemeClr val="bg1"/>
                </a:solidFill>
              </a:rPr>
              <a:t>complesso di Edipo</a:t>
            </a:r>
            <a:r>
              <a:rPr lang="it-IT" altLang="it-IT" sz="2400" dirty="0">
                <a:solidFill>
                  <a:schemeClr val="bg1"/>
                </a:solidFill>
              </a:rPr>
              <a:t>.</a:t>
            </a:r>
          </a:p>
          <a:p>
            <a:pPr algn="l">
              <a:lnSpc>
                <a:spcPct val="90000"/>
              </a:lnSpc>
            </a:pPr>
            <a:r>
              <a:rPr lang="it-IT" altLang="it-IT" sz="2400" dirty="0">
                <a:solidFill>
                  <a:schemeClr val="bg1"/>
                </a:solidFill>
              </a:rPr>
              <a:t>Il conflitto edipico (tra il desiderio erotico verso il genitore di sesso opposto ed i </a:t>
            </a:r>
            <a:r>
              <a:rPr lang="it-IT" altLang="it-IT" sz="2400" dirty="0" smtClean="0">
                <a:solidFill>
                  <a:schemeClr val="bg1"/>
                </a:solidFill>
              </a:rPr>
              <a:t>sentimenti </a:t>
            </a:r>
            <a:r>
              <a:rPr lang="it-IT" altLang="it-IT" sz="2400" dirty="0">
                <a:solidFill>
                  <a:schemeClr val="bg1"/>
                </a:solidFill>
              </a:rPr>
              <a:t>ambivalenti verso quello dello stesso sesso) si osserva in tutta la sua intensità nel bambino tra i tre ed i cinque anni.  </a:t>
            </a:r>
            <a:endParaRPr lang="it-IT" altLang="it-IT" sz="2400" dirty="0" smtClean="0">
              <a:solidFill>
                <a:schemeClr val="bg1"/>
              </a:solidFill>
            </a:endParaRPr>
          </a:p>
          <a:p>
            <a:pPr algn="l"/>
            <a:r>
              <a:rPr lang="it-IT" altLang="it-IT" sz="2400" dirty="0">
                <a:solidFill>
                  <a:schemeClr val="bg1"/>
                </a:solidFill>
              </a:rPr>
              <a:t>I desideri di rivalità edipica accendono conflitti molto forti a causa della compresenza di sentimenti intesi di odio, amore, invidia e competizione ostile, amplificati dalle identificazioni con i genitori e dalla preoccupazione di essere amati.  </a:t>
            </a:r>
          </a:p>
          <a:p>
            <a:pPr algn="l">
              <a:lnSpc>
                <a:spcPct val="90000"/>
              </a:lnSpc>
            </a:pPr>
            <a:endParaRPr lang="it-IT" altLang="it-IT" sz="2400" dirty="0">
              <a:solidFill>
                <a:schemeClr val="bg1"/>
              </a:solidFill>
            </a:endParaRPr>
          </a:p>
          <a:p>
            <a:pPr algn="l">
              <a:lnSpc>
                <a:spcPct val="90000"/>
              </a:lnSpc>
            </a:pPr>
            <a:endParaRPr lang="it-IT" altLang="it-IT" sz="2400" dirty="0">
              <a:solidFill>
                <a:schemeClr val="bg1"/>
              </a:solidFill>
            </a:endParaRPr>
          </a:p>
          <a:p>
            <a:pPr algn="l"/>
            <a:r>
              <a:rPr lang="it-IT" sz="2400" dirty="0" smtClean="0">
                <a:solidFill>
                  <a:schemeClr val="bg1"/>
                </a:solidFill>
              </a:rPr>
              <a:t> </a:t>
            </a:r>
          </a:p>
        </p:txBody>
      </p:sp>
    </p:spTree>
    <p:extLst>
      <p:ext uri="{BB962C8B-B14F-4D97-AF65-F5344CB8AC3E}">
        <p14:creationId xmlns:p14="http://schemas.microsoft.com/office/powerpoint/2010/main" val="39386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9000"/>
        </a:solidFill>
        <a:effectLst/>
      </p:bgPr>
    </p:bg>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11463" y="237067"/>
            <a:ext cx="11969073" cy="6502399"/>
          </a:xfrm>
        </p:spPr>
        <p:txBody>
          <a:bodyPr>
            <a:noAutofit/>
          </a:bodyPr>
          <a:lstStyle/>
          <a:p>
            <a:pPr marL="342900" indent="-342900" algn="l">
              <a:buClr>
                <a:srgbClr val="FFFF00"/>
              </a:buClr>
              <a:buFont typeface="Wingdings" charset="2"/>
              <a:buChar char="v"/>
            </a:pPr>
            <a:r>
              <a:rPr lang="it-IT" altLang="it-IT" sz="2400" dirty="0">
                <a:solidFill>
                  <a:schemeClr val="bg1"/>
                </a:solidFill>
              </a:rPr>
              <a:t>Il bambino maschio che nella fase fallica idealizza il padre ed il pene paterno, indotto dall’angoscia di castrazione rinuncia alla gratificazione del desiderio erotico incestuoso così da  consolidare l’idealizzazione del padre, conseguentemente la sua mascolinità e mantenendo al contempo una relazione affettuosa con la madre. </a:t>
            </a:r>
            <a:endParaRPr lang="it-IT" altLang="it-IT" sz="2400" dirty="0" smtClean="0">
              <a:solidFill>
                <a:schemeClr val="bg1"/>
              </a:solidFill>
            </a:endParaRPr>
          </a:p>
          <a:p>
            <a:pPr marL="342900" indent="-342900" algn="l">
              <a:buClr>
                <a:srgbClr val="FFFF00"/>
              </a:buClr>
              <a:buFont typeface="Wingdings" charset="2"/>
              <a:buChar char="v"/>
            </a:pPr>
            <a:r>
              <a:rPr lang="it-IT" altLang="it-IT" sz="2400" dirty="0">
                <a:solidFill>
                  <a:schemeClr val="bg1"/>
                </a:solidFill>
              </a:rPr>
              <a:t>Nel caso delle bambine ciò che attiva il conflitto edipico è l’invidia del pene; la constatazione della sua mancanza genera un sentimento di rabbia verso la madre che l’ha generata senza il pene ed il desiderio di sostituirsi a lei nel possesso del padre.</a:t>
            </a:r>
          </a:p>
          <a:p>
            <a:pPr algn="l"/>
            <a:r>
              <a:rPr lang="it-IT" altLang="it-IT" sz="2400" dirty="0">
                <a:solidFill>
                  <a:schemeClr val="bg1"/>
                </a:solidFill>
              </a:rPr>
              <a:t>Successivamente al conflitto edipico inizia una fase di </a:t>
            </a:r>
            <a:r>
              <a:rPr lang="it-IT" altLang="it-IT" sz="2400" i="1" dirty="0">
                <a:solidFill>
                  <a:schemeClr val="bg1"/>
                </a:solidFill>
              </a:rPr>
              <a:t>latenza</a:t>
            </a:r>
            <a:r>
              <a:rPr lang="it-IT" altLang="it-IT" sz="2400" dirty="0">
                <a:solidFill>
                  <a:schemeClr val="bg1"/>
                </a:solidFill>
              </a:rPr>
              <a:t>, che si protrae fino alla fase </a:t>
            </a:r>
            <a:r>
              <a:rPr lang="it-IT" altLang="it-IT" sz="2400" i="1" dirty="0">
                <a:solidFill>
                  <a:schemeClr val="bg1"/>
                </a:solidFill>
              </a:rPr>
              <a:t>genitale</a:t>
            </a:r>
            <a:r>
              <a:rPr lang="it-IT" altLang="it-IT" sz="2400" dirty="0">
                <a:solidFill>
                  <a:schemeClr val="bg1"/>
                </a:solidFill>
              </a:rPr>
              <a:t> della pubertà. </a:t>
            </a:r>
          </a:p>
          <a:p>
            <a:pPr algn="l"/>
            <a:r>
              <a:rPr lang="it-IT" altLang="it-IT" sz="2400" dirty="0">
                <a:solidFill>
                  <a:schemeClr val="bg1"/>
                </a:solidFill>
              </a:rPr>
              <a:t>Quest’ ultima fase è organizzata attorno al primato dei genitali che insieme alle zone erogene  delle fasi precedenti permettono il pieno soddisfacimento e la definitiva strutturazione della vita sessuale. </a:t>
            </a:r>
          </a:p>
          <a:p>
            <a:pPr algn="l"/>
            <a:r>
              <a:rPr lang="it-IT" altLang="it-IT" sz="2400" dirty="0">
                <a:solidFill>
                  <a:schemeClr val="bg1"/>
                </a:solidFill>
              </a:rPr>
              <a:t>La sessualità adulta quindi è il risultato della risoluzione del conflitto edipico e delle “fondamentali svolte evolutive” delle fasi pregenitali. </a:t>
            </a:r>
          </a:p>
          <a:p>
            <a:pPr algn="l"/>
            <a:endParaRPr lang="it-IT" altLang="it-IT" sz="2400" dirty="0">
              <a:solidFill>
                <a:schemeClr val="bg1"/>
              </a:solidFill>
            </a:endParaRPr>
          </a:p>
          <a:p>
            <a:pPr algn="l"/>
            <a:endParaRPr lang="it-IT" sz="2400" dirty="0" smtClean="0">
              <a:solidFill>
                <a:schemeClr val="bg1"/>
              </a:solidFill>
            </a:endParaRPr>
          </a:p>
          <a:p>
            <a:pPr algn="l"/>
            <a:r>
              <a:rPr lang="it-IT" sz="2400" dirty="0" smtClean="0">
                <a:solidFill>
                  <a:schemeClr val="bg1"/>
                </a:solidFill>
              </a:rPr>
              <a:t> </a:t>
            </a:r>
          </a:p>
        </p:txBody>
      </p:sp>
    </p:spTree>
    <p:extLst>
      <p:ext uri="{BB962C8B-B14F-4D97-AF65-F5344CB8AC3E}">
        <p14:creationId xmlns:p14="http://schemas.microsoft.com/office/powerpoint/2010/main" val="1148579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atto">
  <a:themeElements>
    <a:clrScheme name="Compatto">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Compatto">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ompatto">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emplate>Parcel</Template>
  <TotalTime>1351</TotalTime>
  <Words>5151</Words>
  <Application>Microsoft Macintosh PowerPoint</Application>
  <PresentationFormat>Widescreen</PresentationFormat>
  <Paragraphs>281</Paragraphs>
  <Slides>36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36</vt:i4>
      </vt:variant>
    </vt:vector>
  </HeadingPairs>
  <TitlesOfParts>
    <vt:vector size="41" baseType="lpstr">
      <vt:lpstr>Arial</vt:lpstr>
      <vt:lpstr>Gill Sans MT</vt:lpstr>
      <vt:lpstr>Mangal</vt:lpstr>
      <vt:lpstr>Wingdings</vt:lpstr>
      <vt:lpstr>Compatto</vt:lpstr>
      <vt:lpstr>Freud </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ANNA Freud </vt:lpstr>
      <vt:lpstr>Presentazione di PowerPoint</vt:lpstr>
      <vt:lpstr>Presentazione di PowerPoint</vt:lpstr>
      <vt:lpstr>Presentazione di PowerPoint</vt:lpstr>
      <vt:lpstr>Presentazione di PowerPoint</vt:lpstr>
      <vt:lpstr>Presentazione di PowerPoint</vt:lpstr>
      <vt:lpstr>D. winnicott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lpstr>Presentazione di PowerPoint</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Freud </dc:title>
  <dc:creator>Utente di Microsoft Office</dc:creator>
  <cp:lastModifiedBy>Utente di Microsoft Office</cp:lastModifiedBy>
  <cp:revision>67</cp:revision>
  <dcterms:created xsi:type="dcterms:W3CDTF">2017-11-01T09:38:20Z</dcterms:created>
  <dcterms:modified xsi:type="dcterms:W3CDTF">2017-11-03T13:03:42Z</dcterms:modified>
</cp:coreProperties>
</file>